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dat" ContentType="application/x-fontdata"/>
  <Default Extension="bin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media/image3.bin" ContentType="image/jpeg"/>
  <Override PartName="/ppt/media/image4.bin" ContentType="image/svg+xml"/>
  <Override PartName="/ppt/slides/slide2.xml" ContentType="application/vnd.openxmlformats-officedocument.presentationml.slide+xml"/>
  <Override PartName="/ppt/media/image7.bin" ContentType="image/svg+xml"/>
  <Override PartName="/ppt/slides/slide3.xml" ContentType="application/vnd.openxmlformats-officedocument.presentationml.slide+xml"/>
  <Override PartName="/ppt/media/image10.bin" ContentType="image/jpeg"/>
  <Override PartName="/ppt/slides/slide4.xml" ContentType="application/vnd.openxmlformats-officedocument.presentationml.slide+xml"/>
  <Override PartName="/ppt/media/image18.bin" ContentType="image/svg+xml"/>
  <Override PartName="/ppt/media/image21.bin" ContentType="image/svg+xml"/>
  <Override PartName="/ppt/media/image24.bin" ContentType="image/svg+xml"/>
  <Override PartName="/ppt/media/image27.bin" ContentType="image/svg+xml"/>
  <Override PartName="/ppt/media/image30.bin" ContentType="image/svg+xml"/>
  <Override PartName="/ppt/media/image33.bin" ContentType="image/svg+xml"/>
  <Override PartName="/ppt/media/image36.bin" ContentType="image/svg+xml"/>
  <Override PartName="/ppt/slides/slide5.xml" ContentType="application/vnd.openxmlformats-officedocument.presentationml.slide+xml"/>
  <Override PartName="/ppt/media/image41.bin" ContentType="image/svg+xml"/>
  <Override PartName="/ppt/media/image45.bin" ContentType="image/svg+xml"/>
  <Override PartName="/ppt/media/image49.bin" ContentType="image/svg+xml"/>
  <Override PartName="/ppt/media/image53.bin" ContentType="image/svg+xml"/>
  <Override PartName="/ppt/media/image57.bin" ContentType="image/svg+xml"/>
  <Override PartName="/ppt/slides/slide6.xml" ContentType="application/vnd.openxmlformats-officedocument.presentationml.slide+xml"/>
  <Override PartName="/ppt/media/image63.bin" ContentType="image/svg+xml"/>
  <Override PartName="/ppt/media/image68.bin" ContentType="image/svg+xml"/>
  <Override PartName="/ppt/media/image73.bin" ContentType="image/svg+xml"/>
  <Override PartName="/ppt/media/image78.bin" ContentType="image/svg+xml"/>
  <Override PartName="/ppt/slides/slide7.xml" ContentType="application/vnd.openxmlformats-officedocument.presentationml.slide+xml"/>
  <Override PartName="/ppt/media/image81.bin" ContentType="image/svg+xml"/>
  <Override PartName="/ppt/slides/slide8.xml" ContentType="application/vnd.openxmlformats-officedocument.presentationml.slide+xml"/>
  <Override PartName="/ppt/media/image84.bin" ContentType="image/svg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97.bin" ContentType="image/jpeg"/>
  <Override PartName="/ppt/media/image99.bin" ContentType="image/jpeg"/>
  <Override PartName="/ppt/media/image101.bin" ContentType="image/jpeg"/>
  <Override PartName="/ppt/media/image103.bin" ContentType="image/jpeg"/>
  <Override PartName="/ppt/media/image105.bin" ContentType="image/jpeg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0">
  <p:sldMasterIdLst>
    <p:sldMasterId id="2147483672" r:id="rId1"/>
  </p:sldMasterIdLst>
  <p:sldIdLst>
    <p:sldId id="301" r:id="rId10"/>
    <p:sldId id="313" r:id="rId21"/>
    <p:sldId id="329" r:id="rId28"/>
    <p:sldId id="374" r:id="rId46"/>
    <p:sldId id="418" r:id="rId83"/>
    <p:sldId id="475" r:id="rId122"/>
    <p:sldId id="538" r:id="rId162"/>
    <p:sldId id="571" r:id="rId169"/>
    <p:sldId id="595" r:id="rId184"/>
    <p:sldId id="626" r:id="rId196"/>
    <p:sldId id="657" r:id="rId200"/>
    <p:sldId id="706" r:id="rId224"/>
  </p:sldIdLst>
  <p:sldSz cx="18288000" cy="10287000"/>
  <p:notesSz cx="18288000" cy="10287000"/>
  <p:embeddedFontLst>
    <p:embeddedFont>
      <p:font typeface="Inter" pitchFamily="2" charset="77"/>
      <p:bold r:id="rId6"/>
      <p:regular r:id="rId7"/>
    </p:embeddedFont>
    <p:embeddedFont>
      <p:font typeface="Inter Medium" pitchFamily="2" charset="77"/>
      <p:regular r:id="rId8"/>
    </p:embeddedFont>
    <p:embeddedFont>
      <p:font typeface="Inter SemiBold" pitchFamily="2" charset="77"/>
      <p:regular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viewProps" Target="viewProps.xml" Id="rId3" /><Relationship Type="http://schemas.openxmlformats.org/officeDocument/2006/relationships/presProps" Target="presProps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5" /><Relationship Type="http://schemas.openxmlformats.org/officeDocument/2006/relationships/theme" Target="theme/theme1.xml" Id="rId4" /><Relationship Type="http://schemas.openxmlformats.org/officeDocument/2006/relationships/font" Target="/ppt/fonts/font.dat" Id="rId6" /><Relationship Type="http://schemas.openxmlformats.org/officeDocument/2006/relationships/font" Target="/ppt/fonts/font2.dat" Id="rId7" /><Relationship Type="http://schemas.openxmlformats.org/officeDocument/2006/relationships/font" Target="/ppt/fonts/font3.dat" Id="rId8" /><Relationship Type="http://schemas.openxmlformats.org/officeDocument/2006/relationships/font" Target="/ppt/fonts/font4.dat" Id="rId9" /><Relationship Type="http://schemas.openxmlformats.org/officeDocument/2006/relationships/slide" Target="/ppt/slides/slide1.xml" Id="rId10" /><Relationship Type="http://schemas.openxmlformats.org/officeDocument/2006/relationships/slide" Target="/ppt/slides/slide2.xml" Id="rId21" /><Relationship Type="http://schemas.openxmlformats.org/officeDocument/2006/relationships/slide" Target="/ppt/slides/slide3.xml" Id="rId28" /><Relationship Type="http://schemas.openxmlformats.org/officeDocument/2006/relationships/slide" Target="/ppt/slides/slide4.xml" Id="rId46" /><Relationship Type="http://schemas.openxmlformats.org/officeDocument/2006/relationships/slide" Target="/ppt/slides/slide5.xml" Id="rId83" /><Relationship Type="http://schemas.openxmlformats.org/officeDocument/2006/relationships/slide" Target="/ppt/slides/slide6.xml" Id="rId122" /><Relationship Type="http://schemas.openxmlformats.org/officeDocument/2006/relationships/slide" Target="/ppt/slides/slide7.xml" Id="rId162" /><Relationship Type="http://schemas.openxmlformats.org/officeDocument/2006/relationships/slide" Target="/ppt/slides/slide8.xml" Id="rId169" /><Relationship Type="http://schemas.openxmlformats.org/officeDocument/2006/relationships/slide" Target="/ppt/slides/slide9.xml" Id="rId184" /><Relationship Type="http://schemas.openxmlformats.org/officeDocument/2006/relationships/slide" Target="/ppt/slides/slide10.xml" Id="rId196" /><Relationship Type="http://schemas.openxmlformats.org/officeDocument/2006/relationships/slide" Target="/ppt/slides/slide11.xml" Id="rId200" /><Relationship Type="http://schemas.openxmlformats.org/officeDocument/2006/relationships/slide" Target="/ppt/slides/slide12.xml" Id="rId22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21-01-20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1" /><Relationship Type="http://schemas.openxmlformats.org/officeDocument/2006/relationships/image" Target="/ppt/media/image.bin" Id="rId13" /><Relationship Type="http://schemas.openxmlformats.org/officeDocument/2006/relationships/image" Target="/ppt/media/image2.bin" Id="rId15" /><Relationship Type="http://schemas.openxmlformats.org/officeDocument/2006/relationships/image" Target="/ppt/media/image3.bin" Id="rId17" /><Relationship Type="http://schemas.openxmlformats.org/officeDocument/2006/relationships/image" Target="/ppt/media/image4.bin" Id="rId19" /><Relationship Type="http://schemas.openxmlformats.org/officeDocument/2006/relationships/image" Target="/ppt/media/image5.bin" Id="rId20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97" /><Relationship Type="http://schemas.openxmlformats.org/officeDocument/2006/relationships/image" Target="/ppt/media/image95.bin" Id="rId199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01" /><Relationship Type="http://schemas.openxmlformats.org/officeDocument/2006/relationships/image" Target="/ppt/media/image96.bin" Id="rId203" /><Relationship Type="http://schemas.openxmlformats.org/officeDocument/2006/relationships/image" Target="/ppt/media/image97.bin" Id="rId205" /><Relationship Type="http://schemas.openxmlformats.org/officeDocument/2006/relationships/image" Target="/ppt/media/image98.bin" Id="rId207" /><Relationship Type="http://schemas.openxmlformats.org/officeDocument/2006/relationships/image" Target="/ppt/media/image99.bin" Id="rId209" /><Relationship Type="http://schemas.openxmlformats.org/officeDocument/2006/relationships/image" Target="/ppt/media/image100.bin" Id="rId211" /><Relationship Type="http://schemas.openxmlformats.org/officeDocument/2006/relationships/image" Target="/ppt/media/image101.bin" Id="rId213" /><Relationship Type="http://schemas.openxmlformats.org/officeDocument/2006/relationships/image" Target="/ppt/media/image102.bin" Id="rId215" /><Relationship Type="http://schemas.openxmlformats.org/officeDocument/2006/relationships/image" Target="/ppt/media/image103.bin" Id="rId217" /><Relationship Type="http://schemas.openxmlformats.org/officeDocument/2006/relationships/image" Target="/ppt/media/image104.bin" Id="rId219" /><Relationship Type="http://schemas.openxmlformats.org/officeDocument/2006/relationships/image" Target="/ppt/media/image105.bin" Id="rId221" /><Relationship Type="http://schemas.openxmlformats.org/officeDocument/2006/relationships/image" Target="/ppt/media/image106.bin" Id="rId22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25" /><Relationship Type="http://schemas.openxmlformats.org/officeDocument/2006/relationships/image" Target="/ppt/media/image107.bin" Id="rId227" /><Relationship Type="http://schemas.openxmlformats.org/officeDocument/2006/relationships/image" Target="/ppt/media/image108.bin" Id="rId229" /><Relationship Type="http://schemas.openxmlformats.org/officeDocument/2006/relationships/image" Target="/ppt/media/image109.bin" Id="rId231" /><Relationship Type="http://schemas.openxmlformats.org/officeDocument/2006/relationships/image" Target="/ppt/media/image110.bin" Id="rId23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2" /><Relationship Type="http://schemas.openxmlformats.org/officeDocument/2006/relationships/image" Target="/ppt/media/image6.bin" Id="rId24" /><Relationship Type="http://schemas.openxmlformats.org/officeDocument/2006/relationships/image" Target="/ppt/media/image7.bin" Id="rId26" /><Relationship Type="http://schemas.openxmlformats.org/officeDocument/2006/relationships/image" Target="/ppt/media/image8.bin" Id="rId27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9" /><Relationship Type="http://schemas.openxmlformats.org/officeDocument/2006/relationships/image" Target="/ppt/media/image9.bin" Id="rId31" /><Relationship Type="http://schemas.openxmlformats.org/officeDocument/2006/relationships/image" Target="/ppt/media/image10.bin" Id="rId33" /><Relationship Type="http://schemas.openxmlformats.org/officeDocument/2006/relationships/image" Target="/ppt/media/image11.bin" Id="rId35" /><Relationship Type="http://schemas.openxmlformats.org/officeDocument/2006/relationships/image" Target="/ppt/media/image12.bin" Id="rId37" /><Relationship Type="http://schemas.openxmlformats.org/officeDocument/2006/relationships/image" Target="/ppt/media/image13.bin" Id="rId39" /><Relationship Type="http://schemas.openxmlformats.org/officeDocument/2006/relationships/image" Target="/ppt/media/image14.bin" Id="rId41" /><Relationship Type="http://schemas.openxmlformats.org/officeDocument/2006/relationships/image" Target="/ppt/media/image15.bin" Id="rId43" /><Relationship Type="http://schemas.openxmlformats.org/officeDocument/2006/relationships/image" Target="/ppt/media/image16.bin" Id="rId4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47" /><Relationship Type="http://schemas.openxmlformats.org/officeDocument/2006/relationships/image" Target="/ppt/media/image17.bin" Id="rId49" /><Relationship Type="http://schemas.openxmlformats.org/officeDocument/2006/relationships/image" Target="/ppt/media/image18.bin" Id="rId51" /><Relationship Type="http://schemas.openxmlformats.org/officeDocument/2006/relationships/image" Target="/ppt/media/image19.bin" Id="rId52" /><Relationship Type="http://schemas.openxmlformats.org/officeDocument/2006/relationships/image" Target="/ppt/media/image20.bin" Id="rId54" /><Relationship Type="http://schemas.openxmlformats.org/officeDocument/2006/relationships/image" Target="/ppt/media/image21.bin" Id="rId56" /><Relationship Type="http://schemas.openxmlformats.org/officeDocument/2006/relationships/image" Target="/ppt/media/image22.bin" Id="rId57" /><Relationship Type="http://schemas.openxmlformats.org/officeDocument/2006/relationships/image" Target="/ppt/media/image23.bin" Id="rId59" /><Relationship Type="http://schemas.openxmlformats.org/officeDocument/2006/relationships/image" Target="/ppt/media/image24.bin" Id="rId61" /><Relationship Type="http://schemas.openxmlformats.org/officeDocument/2006/relationships/image" Target="/ppt/media/image25.bin" Id="rId62" /><Relationship Type="http://schemas.openxmlformats.org/officeDocument/2006/relationships/image" Target="/ppt/media/image26.bin" Id="rId64" /><Relationship Type="http://schemas.openxmlformats.org/officeDocument/2006/relationships/image" Target="/ppt/media/image27.bin" Id="rId66" /><Relationship Type="http://schemas.openxmlformats.org/officeDocument/2006/relationships/image" Target="/ppt/media/image28.bin" Id="rId67" /><Relationship Type="http://schemas.openxmlformats.org/officeDocument/2006/relationships/image" Target="/ppt/media/image29.bin" Id="rId69" /><Relationship Type="http://schemas.openxmlformats.org/officeDocument/2006/relationships/image" Target="/ppt/media/image30.bin" Id="rId71" /><Relationship Type="http://schemas.openxmlformats.org/officeDocument/2006/relationships/image" Target="/ppt/media/image31.bin" Id="rId72" /><Relationship Type="http://schemas.openxmlformats.org/officeDocument/2006/relationships/image" Target="/ppt/media/image32.bin" Id="rId74" /><Relationship Type="http://schemas.openxmlformats.org/officeDocument/2006/relationships/image" Target="/ppt/media/image33.bin" Id="rId76" /><Relationship Type="http://schemas.openxmlformats.org/officeDocument/2006/relationships/image" Target="/ppt/media/image34.bin" Id="rId77" /><Relationship Type="http://schemas.openxmlformats.org/officeDocument/2006/relationships/image" Target="/ppt/media/image35.bin" Id="rId79" /><Relationship Type="http://schemas.openxmlformats.org/officeDocument/2006/relationships/image" Target="/ppt/media/image36.bin" Id="rId81" /><Relationship Type="http://schemas.openxmlformats.org/officeDocument/2006/relationships/image" Target="/ppt/media/image37.bin" Id="rId8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84" /><Relationship Type="http://schemas.openxmlformats.org/officeDocument/2006/relationships/image" Target="/ppt/media/image38.bin" Id="rId86" /><Relationship Type="http://schemas.openxmlformats.org/officeDocument/2006/relationships/image" Target="/ppt/media/image39.bin" Id="rId88" /><Relationship Type="http://schemas.openxmlformats.org/officeDocument/2006/relationships/image" Target="/ppt/media/image40.bin" Id="rId90" /><Relationship Type="http://schemas.openxmlformats.org/officeDocument/2006/relationships/image" Target="/ppt/media/image41.bin" Id="rId92" /><Relationship Type="http://schemas.openxmlformats.org/officeDocument/2006/relationships/image" Target="/ppt/media/image42.bin" Id="rId93" /><Relationship Type="http://schemas.openxmlformats.org/officeDocument/2006/relationships/image" Target="/ppt/media/image43.bin" Id="rId95" /><Relationship Type="http://schemas.openxmlformats.org/officeDocument/2006/relationships/image" Target="/ppt/media/image44.bin" Id="rId97" /><Relationship Type="http://schemas.openxmlformats.org/officeDocument/2006/relationships/image" Target="/ppt/media/image45.bin" Id="rId99" /><Relationship Type="http://schemas.openxmlformats.org/officeDocument/2006/relationships/image" Target="/ppt/media/image46.bin" Id="rId100" /><Relationship Type="http://schemas.openxmlformats.org/officeDocument/2006/relationships/image" Target="/ppt/media/image47.bin" Id="rId102" /><Relationship Type="http://schemas.openxmlformats.org/officeDocument/2006/relationships/image" Target="/ppt/media/image48.bin" Id="rId104" /><Relationship Type="http://schemas.openxmlformats.org/officeDocument/2006/relationships/image" Target="/ppt/media/image49.bin" Id="rId106" /><Relationship Type="http://schemas.openxmlformats.org/officeDocument/2006/relationships/image" Target="/ppt/media/image50.bin" Id="rId107" /><Relationship Type="http://schemas.openxmlformats.org/officeDocument/2006/relationships/image" Target="/ppt/media/image51.bin" Id="rId109" /><Relationship Type="http://schemas.openxmlformats.org/officeDocument/2006/relationships/image" Target="/ppt/media/image52.bin" Id="rId111" /><Relationship Type="http://schemas.openxmlformats.org/officeDocument/2006/relationships/image" Target="/ppt/media/image53.bin" Id="rId113" /><Relationship Type="http://schemas.openxmlformats.org/officeDocument/2006/relationships/image" Target="/ppt/media/image54.bin" Id="rId114" /><Relationship Type="http://schemas.openxmlformats.org/officeDocument/2006/relationships/image" Target="/ppt/media/image55.bin" Id="rId116" /><Relationship Type="http://schemas.openxmlformats.org/officeDocument/2006/relationships/image" Target="/ppt/media/image56.bin" Id="rId118" /><Relationship Type="http://schemas.openxmlformats.org/officeDocument/2006/relationships/image" Target="/ppt/media/image57.bin" Id="rId120" /><Relationship Type="http://schemas.openxmlformats.org/officeDocument/2006/relationships/image" Target="/ppt/media/image58.bin" Id="rId12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23" /><Relationship Type="http://schemas.openxmlformats.org/officeDocument/2006/relationships/image" Target="/ppt/media/image59.bin" Id="rId125" /><Relationship Type="http://schemas.openxmlformats.org/officeDocument/2006/relationships/image" Target="/ppt/media/image60.bin" Id="rId127" /><Relationship Type="http://schemas.openxmlformats.org/officeDocument/2006/relationships/image" Target="/ppt/media/image61.bin" Id="rId129" /><Relationship Type="http://schemas.openxmlformats.org/officeDocument/2006/relationships/image" Target="/ppt/media/image62.bin" Id="rId131" /><Relationship Type="http://schemas.openxmlformats.org/officeDocument/2006/relationships/image" Target="/ppt/media/image63.bin" Id="rId133" /><Relationship Type="http://schemas.openxmlformats.org/officeDocument/2006/relationships/image" Target="/ppt/media/image64.bin" Id="rId134" /><Relationship Type="http://schemas.openxmlformats.org/officeDocument/2006/relationships/image" Target="/ppt/media/image65.bin" Id="rId136" /><Relationship Type="http://schemas.openxmlformats.org/officeDocument/2006/relationships/image" Target="/ppt/media/image66.bin" Id="rId138" /><Relationship Type="http://schemas.openxmlformats.org/officeDocument/2006/relationships/image" Target="/ppt/media/image67.bin" Id="rId140" /><Relationship Type="http://schemas.openxmlformats.org/officeDocument/2006/relationships/image" Target="/ppt/media/image68.bin" Id="rId142" /><Relationship Type="http://schemas.openxmlformats.org/officeDocument/2006/relationships/image" Target="/ppt/media/image69.bin" Id="rId143" /><Relationship Type="http://schemas.openxmlformats.org/officeDocument/2006/relationships/image" Target="/ppt/media/image70.bin" Id="rId145" /><Relationship Type="http://schemas.openxmlformats.org/officeDocument/2006/relationships/image" Target="/ppt/media/image71.bin" Id="rId147" /><Relationship Type="http://schemas.openxmlformats.org/officeDocument/2006/relationships/image" Target="/ppt/media/image72.bin" Id="rId149" /><Relationship Type="http://schemas.openxmlformats.org/officeDocument/2006/relationships/image" Target="/ppt/media/image73.bin" Id="rId151" /><Relationship Type="http://schemas.openxmlformats.org/officeDocument/2006/relationships/image" Target="/ppt/media/image74.bin" Id="rId152" /><Relationship Type="http://schemas.openxmlformats.org/officeDocument/2006/relationships/image" Target="/ppt/media/image75.bin" Id="rId154" /><Relationship Type="http://schemas.openxmlformats.org/officeDocument/2006/relationships/image" Target="/ppt/media/image76.bin" Id="rId156" /><Relationship Type="http://schemas.openxmlformats.org/officeDocument/2006/relationships/image" Target="/ppt/media/image77.bin" Id="rId158" /><Relationship Type="http://schemas.openxmlformats.org/officeDocument/2006/relationships/image" Target="/ppt/media/image78.bin" Id="rId160" /><Relationship Type="http://schemas.openxmlformats.org/officeDocument/2006/relationships/image" Target="/ppt/media/image79.bin" Id="rId16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63" /><Relationship Type="http://schemas.openxmlformats.org/officeDocument/2006/relationships/image" Target="/ppt/media/image80.bin" Id="rId165" /><Relationship Type="http://schemas.openxmlformats.org/officeDocument/2006/relationships/image" Target="/ppt/media/image81.bin" Id="rId167" /><Relationship Type="http://schemas.openxmlformats.org/officeDocument/2006/relationships/image" Target="/ppt/media/image82.bin" Id="rId168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70" /><Relationship Type="http://schemas.openxmlformats.org/officeDocument/2006/relationships/image" Target="/ppt/media/image83.bin" Id="rId172" /><Relationship Type="http://schemas.openxmlformats.org/officeDocument/2006/relationships/image" Target="/ppt/media/image84.bin" Id="rId174" /><Relationship Type="http://schemas.openxmlformats.org/officeDocument/2006/relationships/image" Target="/ppt/media/image85.bin" Id="rId175" /><Relationship Type="http://schemas.openxmlformats.org/officeDocument/2006/relationships/image" Target="/ppt/media/image86.bin" Id="rId177" /><Relationship Type="http://schemas.openxmlformats.org/officeDocument/2006/relationships/image" Target="/ppt/media/image87.bin" Id="rId179" /><Relationship Type="http://schemas.openxmlformats.org/officeDocument/2006/relationships/image" Target="/ppt/media/image88.bin" Id="rId181" /><Relationship Type="http://schemas.openxmlformats.org/officeDocument/2006/relationships/image" Target="/ppt/media/image89.bin" Id="rId18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85" /><Relationship Type="http://schemas.openxmlformats.org/officeDocument/2006/relationships/image" Target="/ppt/media/image90.bin" Id="rId187" /><Relationship Type="http://schemas.openxmlformats.org/officeDocument/2006/relationships/image" Target="/ppt/media/image91.bin" Id="rId189" /><Relationship Type="http://schemas.openxmlformats.org/officeDocument/2006/relationships/image" Target="/ppt/media/image92.bin" Id="rId191" /><Relationship Type="http://schemas.openxmlformats.org/officeDocument/2006/relationships/image" Target="/ppt/media/image93.bin" Id="rId193" /><Relationship Type="http://schemas.openxmlformats.org/officeDocument/2006/relationships/image" Target="/ppt/media/image94.bin" Id="rId195" /></Relationships>
</file>

<file path=ppt/slides/slide1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bg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4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">
            <a:alphaModFix amt="100000"/>
          </a:blip>
          <a:stretch/>
        </p:blipFill>
        <p:spPr>
          <a:xfrm>
            <a:off x="6005703" y="1399984"/>
            <a:ext cx="9039225" cy="3743325"/>
          </a:xfrm>
          <a:prstGeom prst="rect">
            <a:avLst/>
          </a:prstGeom>
        </p:spPr>
      </p:pic>
      <p:pic>
        <p:nvPicPr>
          <p:cNvPr id="306" name="logoNode00a791cb-fb4b-4487-9db0-da30e4dfb9d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 amt="100000"/>
            <a:extLst>
              <a:ext uri="{1EF8AD3E-C24C-40BF-A03C-5DA7945AFE03}">
                <asvg:svgBlip xmlns:r="http://schemas.openxmlformats.org/officeDocument/2006/relationships" xmlns:asvg="http://schemas.microsoft.com/office/drawing/2016/SVG/main" r:embed="rId19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762000" y="762000"/>
            <a:ext cx="1533525" cy="533400"/>
          </a:xfrm>
          <a:prstGeom prst="rect">
            <a:avLst/>
          </a:prstGeom>
        </p:spPr>
      </p:pic>
      <p:sp>
        <p:nvSpPr>
          <p:cNvPr id="308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88281"/>
            <a:ext cx="4176712" cy="5895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6600" b="1" spc="-231" dirty="0">
                <a:solidFill>
                  <a:srgbClr val="204ECF">
                    <a:alpha val="100000"/>
                  </a:srgbClr>
                </a:solidFill>
                <a:latin typeface="Inter" panose="00000700000000000000" pitchFamily="2" charset="0"/>
              </a:rPr>
              <a:t>My Inspiring Growth Story at KPMG Since 2015</a:t>
            </a:r>
          </a:p>
        </p:txBody>
      </p:sp>
      <p:sp>
        <p:nvSpPr>
          <p:cNvPr id="310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551825" y="6687788"/>
            <a:ext cx="6005512" cy="2847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21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This presentation highlights my transformative journey at KPMG, showcasing my evolution from a newcomer to a key contributor. I have mastered intricate modules of the AMP platform, consistently delivering exceptional results in demanding environments, which has shaped my professional identity and expertise.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99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2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143375"/>
            <a:ext cx="52625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Industrialize AI Web Automation POC</a:t>
            </a:r>
          </a:p>
        </p:txBody>
      </p:sp>
      <p:sp>
        <p:nvSpPr>
          <p:cNvPr id="63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603528"/>
            <a:ext cx="5262562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Integrate AI Web Automation into live projects, delivering measurable business impact within 2 months.</a:t>
            </a:r>
          </a:p>
        </p:txBody>
      </p:sp>
      <p:sp>
        <p:nvSpPr>
          <p:cNvPr id="632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27673" y="4143375"/>
            <a:ext cx="52625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Establish an AI/GenAI Team</a:t>
            </a:r>
          </a:p>
        </p:txBody>
      </p:sp>
      <p:sp>
        <p:nvSpPr>
          <p:cNvPr id="634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27673" y="4603528"/>
            <a:ext cx="5262562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Create a focused team to spearhead innovation in AMP and other platforms, enhancing project outcomes.</a:t>
            </a:r>
          </a:p>
        </p:txBody>
      </p:sp>
      <p:sp>
        <p:nvSpPr>
          <p:cNvPr id="636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293441" y="4143375"/>
            <a:ext cx="52625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Automate Hiring Feedback with PowerApps</a:t>
            </a:r>
          </a:p>
        </p:txBody>
      </p:sp>
      <p:sp>
        <p:nvSpPr>
          <p:cNvPr id="638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293441" y="4603528"/>
            <a:ext cx="526256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Complete the automation process and scale it across the organization to improve hiring efficiency.</a:t>
            </a:r>
          </a:p>
        </p:txBody>
      </p:sp>
      <p:sp>
        <p:nvSpPr>
          <p:cNvPr id="64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210300"/>
            <a:ext cx="52625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Drive + in Efficiency Gains</a:t>
            </a:r>
          </a:p>
        </p:txBody>
      </p:sp>
      <p:sp>
        <p:nvSpPr>
          <p:cNvPr id="64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670453"/>
            <a:ext cx="5262562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Focus on scaling AI and automation adoption to achieve significant annual cost savings for the organization.</a:t>
            </a:r>
          </a:p>
        </p:txBody>
      </p:sp>
      <p:sp>
        <p:nvSpPr>
          <p:cNvPr id="644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27673" y="6210300"/>
            <a:ext cx="52625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Expand Team Capacity by 40%</a:t>
            </a:r>
          </a:p>
        </p:txBody>
      </p:sp>
      <p:sp>
        <p:nvSpPr>
          <p:cNvPr id="646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27673" y="6670453"/>
            <a:ext cx="5262562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Increase cross-skill coverage and enhance team resilience to support future growth initiatives effectively.</a:t>
            </a:r>
          </a:p>
        </p:txBody>
      </p:sp>
      <p:sp>
        <p:nvSpPr>
          <p:cNvPr id="648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293441" y="6210300"/>
            <a:ext cx="52625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Standardize Onboarding and Training</a:t>
            </a:r>
          </a:p>
        </p:txBody>
      </p:sp>
      <p:sp>
        <p:nvSpPr>
          <p:cNvPr id="650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293441" y="6670453"/>
            <a:ext cx="5262562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Lead efforts in creating standardized processes to ensure readiness of project teams across all initiatives.</a:t>
            </a:r>
          </a:p>
        </p:txBody>
      </p:sp>
      <p:sp>
        <p:nvSpPr>
          <p:cNvPr id="652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Vision Forward: Strategic Goals for My Next Chapter as Manager</a:t>
            </a:r>
          </a:p>
        </p:txBody>
      </p:sp>
      <p:sp>
        <p:nvSpPr>
          <p:cNvPr id="654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5240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Driving innovation and efficiency through AI and automation across KPMG initiatives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03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59" name="image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05">
            <a:alphaModFix amt="100000"/>
          </a:blip>
          <a:srcRect l="0" t="0" r="0" b="0"/>
          <a:stretch/>
        </p:blipFill>
        <p:spPr>
          <a:xfrm>
            <a:off x="0" y="2971800"/>
            <a:ext cx="3657600" cy="7315200"/>
          </a:xfrm>
          <a:prstGeom prst="rect">
            <a:avLst/>
          </a:prstGeom>
        </p:spPr>
      </p:pic>
      <p:pic>
        <p:nvPicPr>
          <p:cNvPr id="66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07">
            <a:alphaModFix amt="65000"/>
          </a:blip>
          <a:stretch/>
        </p:blipFill>
        <p:spPr>
          <a:xfrm>
            <a:off x="0" y="2971800"/>
            <a:ext cx="3657600" cy="7924800"/>
          </a:xfrm>
          <a:prstGeom prst="rect">
            <a:avLst/>
          </a:prstGeom>
        </p:spPr>
      </p:pic>
      <p:sp>
        <p:nvSpPr>
          <p:cNvPr id="66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5466778"/>
            <a:ext cx="2928938" cy="1162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Demonstrated Impact</a:t>
            </a:r>
            <a:r>
              <a:rPr lang="en-US" sz="2100" b="1" spc="-74" dirty="0">
                <a:solidFill>
                  <a:srgbClr val="FFFFFF"/>
                </a:solidFill>
                <a:latin typeface="Inter" panose="00000700000000000000" pitchFamily="2" charset="0"/>
              </a:rPr>
              <a:t>: Achieved critical results under pressure.</a:t>
            </a:r>
          </a:p>
        </p:txBody>
      </p:sp>
      <p:sp>
        <p:nvSpPr>
          <p:cNvPr id="665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6618732"/>
            <a:ext cx="2928938" cy="1790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Successfully delivered essential business outcomes, showcasing resilience and problem-solving abilities.</a:t>
            </a:r>
          </a:p>
        </p:txBody>
      </p:sp>
      <p:pic>
        <p:nvPicPr>
          <p:cNvPr id="667" name="image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09">
            <a:alphaModFix amt="100000"/>
          </a:blip>
          <a:srcRect l="0" t="0" r="0" b="0"/>
          <a:stretch/>
        </p:blipFill>
        <p:spPr>
          <a:xfrm>
            <a:off x="3657600" y="2971800"/>
            <a:ext cx="3657600" cy="7315200"/>
          </a:xfrm>
          <a:prstGeom prst="rect">
            <a:avLst/>
          </a:prstGeom>
        </p:spPr>
      </p:pic>
      <p:pic>
        <p:nvPicPr>
          <p:cNvPr id="66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11">
            <a:alphaModFix amt="65000"/>
          </a:blip>
          <a:stretch/>
        </p:blipFill>
        <p:spPr>
          <a:xfrm>
            <a:off x="3657600" y="2971800"/>
            <a:ext cx="3657600" cy="7924800"/>
          </a:xfrm>
          <a:prstGeom prst="rect">
            <a:avLst/>
          </a:prstGeom>
        </p:spPr>
      </p:pic>
      <p:sp>
        <p:nvSpPr>
          <p:cNvPr id="671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5645086"/>
            <a:ext cx="2928938" cy="1162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Innovation-Driven</a:t>
            </a:r>
            <a:r>
              <a:rPr lang="en-US" sz="2100" b="1" spc="-74" dirty="0">
                <a:solidFill>
                  <a:srgbClr val="FFFFFF"/>
                </a:solidFill>
                <a:latin typeface="Inter" panose="00000700000000000000" pitchFamily="2" charset="0"/>
              </a:rPr>
              <a:t>: Pioneered the use of technology and AI.</a:t>
            </a:r>
          </a:p>
        </p:txBody>
      </p:sp>
      <p:sp>
        <p:nvSpPr>
          <p:cNvPr id="673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6796945"/>
            <a:ext cx="292893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Regularly adopted cutting-edge technologies to address pressing business challenges effectively.</a:t>
            </a:r>
          </a:p>
        </p:txBody>
      </p:sp>
      <p:pic>
        <p:nvPicPr>
          <p:cNvPr id="675" name="image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3">
            <a:alphaModFix amt="100000"/>
          </a:blip>
          <a:srcRect l="0" t="0" r="0" b="0"/>
          <a:stretch/>
        </p:blipFill>
        <p:spPr>
          <a:xfrm>
            <a:off x="7315200" y="2971800"/>
            <a:ext cx="3657600" cy="7315200"/>
          </a:xfrm>
          <a:prstGeom prst="rect">
            <a:avLst/>
          </a:prstGeom>
        </p:spPr>
      </p:pic>
      <p:pic>
        <p:nvPicPr>
          <p:cNvPr id="6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15">
            <a:alphaModFix amt="65000"/>
          </a:blip>
          <a:stretch/>
        </p:blipFill>
        <p:spPr>
          <a:xfrm>
            <a:off x="7315200" y="2971800"/>
            <a:ext cx="3657600" cy="7924800"/>
          </a:xfrm>
          <a:prstGeom prst="rect">
            <a:avLst/>
          </a:prstGeom>
        </p:spPr>
      </p:pic>
      <p:sp>
        <p:nvSpPr>
          <p:cNvPr id="679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5658707"/>
            <a:ext cx="29289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Team Builder</a:t>
            </a:r>
            <a:r>
              <a:rPr lang="en-US" sz="2100" b="1" spc="-74" dirty="0">
                <a:solidFill>
                  <a:srgbClr val="FFFFFF"/>
                </a:solidFill>
                <a:latin typeface="Inter" panose="00000700000000000000" pitchFamily="2" charset="0"/>
              </a:rPr>
              <a:t>: Developed a high-performing team.</a:t>
            </a:r>
          </a:p>
        </p:txBody>
      </p:sp>
      <p:sp>
        <p:nvSpPr>
          <p:cNvPr id="681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6426708"/>
            <a:ext cx="2928938" cy="1790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Focused on nurturing talent and ensuring team readiness for future challenges and opportunities.</a:t>
            </a:r>
          </a:p>
        </p:txBody>
      </p:sp>
      <p:pic>
        <p:nvPicPr>
          <p:cNvPr id="683" name="image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17">
            <a:alphaModFix amt="100000"/>
          </a:blip>
          <a:srcRect l="0" t="0" r="0" b="0"/>
          <a:stretch/>
        </p:blipFill>
        <p:spPr>
          <a:xfrm>
            <a:off x="10972800" y="2971800"/>
            <a:ext cx="3657600" cy="7315200"/>
          </a:xfrm>
          <a:prstGeom prst="rect">
            <a:avLst/>
          </a:prstGeom>
        </p:spPr>
      </p:pic>
      <p:pic>
        <p:nvPicPr>
          <p:cNvPr id="6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19">
            <a:alphaModFix amt="65000"/>
          </a:blip>
          <a:stretch/>
        </p:blipFill>
        <p:spPr>
          <a:xfrm>
            <a:off x="10972800" y="2971800"/>
            <a:ext cx="3657600" cy="7924800"/>
          </a:xfrm>
          <a:prstGeom prst="rect">
            <a:avLst/>
          </a:prstGeom>
        </p:spPr>
      </p:pic>
      <p:sp>
        <p:nvSpPr>
          <p:cNvPr id="687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5453062"/>
            <a:ext cx="2928938" cy="1543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Strategic Vision</a:t>
            </a:r>
            <a:r>
              <a:rPr lang="en-US" sz="2100" b="1" spc="-74" dirty="0">
                <a:solidFill>
                  <a:srgbClr val="FFFFFF"/>
                </a:solidFill>
                <a:latin typeface="Inter" panose="00000700000000000000" pitchFamily="2" charset="0"/>
              </a:rPr>
              <a:t>: Integrated technology with business processes.</a:t>
            </a:r>
          </a:p>
        </p:txBody>
      </p:sp>
      <p:sp>
        <p:nvSpPr>
          <p:cNvPr id="68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6988969"/>
            <a:ext cx="292893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Aligning technological advancements with people and processes to create lasting business value.</a:t>
            </a:r>
          </a:p>
        </p:txBody>
      </p:sp>
      <p:pic>
        <p:nvPicPr>
          <p:cNvPr id="691" name="image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21">
            <a:alphaModFix amt="100000"/>
          </a:blip>
          <a:srcRect l="0" t="0" r="0" b="0"/>
          <a:stretch/>
        </p:blipFill>
        <p:spPr>
          <a:xfrm>
            <a:off x="14630400" y="2971800"/>
            <a:ext cx="3657600" cy="7315200"/>
          </a:xfrm>
          <a:prstGeom prst="rect">
            <a:avLst/>
          </a:prstGeom>
        </p:spPr>
      </p:pic>
      <p:pic>
        <p:nvPicPr>
          <p:cNvPr id="6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23">
            <a:alphaModFix amt="65000"/>
          </a:blip>
          <a:stretch/>
        </p:blipFill>
        <p:spPr>
          <a:xfrm>
            <a:off x="14630400" y="2971800"/>
            <a:ext cx="3657600" cy="7924800"/>
          </a:xfrm>
          <a:prstGeom prst="rect">
            <a:avLst/>
          </a:prstGeom>
        </p:spPr>
      </p:pic>
      <p:sp>
        <p:nvSpPr>
          <p:cNvPr id="695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5645086"/>
            <a:ext cx="2928938" cy="1162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Ready to Lead at Scale</a:t>
            </a:r>
            <a:r>
              <a:rPr lang="en-US" sz="2100" b="1" spc="-74" dirty="0">
                <a:solidFill>
                  <a:srgbClr val="FFFFFF"/>
                </a:solidFill>
                <a:latin typeface="Inter" panose="00000700000000000000" pitchFamily="2" charset="0"/>
              </a:rPr>
              <a:t>: Prepared for managerial responsibilities.</a:t>
            </a:r>
          </a:p>
        </p:txBody>
      </p:sp>
      <p:sp>
        <p:nvSpPr>
          <p:cNvPr id="697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6796945"/>
            <a:ext cx="292893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Eager to expand my impact by driving innovation and efficiency as a manager at KPMG.</a:t>
            </a:r>
          </a:p>
        </p:txBody>
      </p:sp>
      <p:sp>
        <p:nvSpPr>
          <p:cNvPr id="699" name="Enter your title text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04800" y="2362200"/>
            <a:ext cx="1771173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Key Attributes For Leadership Readiness</a:t>
            </a:r>
          </a:p>
        </p:txBody>
      </p:sp>
      <p:sp>
        <p:nvSpPr>
          <p:cNvPr id="701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Why I’m Ready for the Next Step in Leadership</a:t>
            </a:r>
          </a:p>
        </p:txBody>
      </p:sp>
      <p:sp>
        <p:nvSpPr>
          <p:cNvPr id="703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5240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Demonstrating impact and innovation for future growth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27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0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29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09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31">
            <a:alphaModFix amt="100000"/>
          </a:blip>
          <a:stretch/>
        </p:blipFill>
        <p:spPr>
          <a:xfrm>
            <a:off x="11199590" y="0"/>
            <a:ext cx="7086600" cy="10287000"/>
          </a:xfrm>
          <a:prstGeom prst="rect">
            <a:avLst/>
          </a:prstGeom>
        </p:spPr>
      </p:pic>
      <p:pic>
        <p:nvPicPr>
          <p:cNvPr id="711" name="logoNodef0f7903d-5487-4122-a530-e7e74546d04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33">
            <a:alphaModFix amt="100000"/>
          </a:blip>
          <a:stretch/>
        </p:blipFill>
        <p:spPr>
          <a:xfrm>
            <a:off x="762000" y="2300383"/>
            <a:ext cx="1533525" cy="533400"/>
          </a:xfrm>
          <a:prstGeom prst="rect">
            <a:avLst/>
          </a:prstGeom>
        </p:spPr>
      </p:pic>
      <p:sp>
        <p:nvSpPr>
          <p:cNvPr id="713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026664"/>
            <a:ext cx="9710738" cy="32385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7200" b="1" spc="-252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Together, let’s embrace innovation for a successful future.</a:t>
            </a:r>
          </a:p>
        </p:txBody>
      </p:sp>
      <p:sp>
        <p:nvSpPr>
          <p:cNvPr id="715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365272"/>
            <a:ext cx="9710738" cy="1628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21" dirty="0">
                <a:solidFill>
                  <a:srgbClr val="F1F1F2">
                    <a:alpha val="100000"/>
                  </a:srgbClr>
                </a:solidFill>
                <a:latin typeface="Inter" panose="00000700000000000000" pitchFamily="2" charset="0"/>
              </a:rPr>
              <a:t>At KPMG, we are embarking on an exciting new chapter. Together, we will leverage </a:t>
            </a:r>
            <a:r>
              <a:rPr lang="en-US" sz="2100" b="1" spc="-21" dirty="0">
                <a:solidFill>
                  <a:srgbClr val="F1F1F2"/>
                </a:solidFill>
                <a:latin typeface="Inter" panose="00000700000000000000" pitchFamily="2" charset="0"/>
              </a:rPr>
              <a:t>innovation</a:t>
            </a:r>
            <a:r>
              <a:rPr lang="en-US" sz="2100" spc="-21" dirty="0">
                <a:solidFill>
                  <a:srgbClr val="F1F1F2"/>
                </a:solidFill>
                <a:latin typeface="Inter" panose="00000700000000000000" pitchFamily="2" charset="0"/>
              </a:rPr>
              <a:t>, </a:t>
            </a:r>
            <a:r>
              <a:rPr lang="en-US" sz="2100" b="1" spc="-21" dirty="0">
                <a:solidFill>
                  <a:srgbClr val="F1F1F2"/>
                </a:solidFill>
                <a:latin typeface="Inter" panose="00000700000000000000" pitchFamily="2" charset="0"/>
              </a:rPr>
              <a:t>technology</a:t>
            </a:r>
            <a:r>
              <a:rPr lang="en-US" sz="2100" spc="-21" dirty="0">
                <a:solidFill>
                  <a:srgbClr val="F1F1F2"/>
                </a:solidFill>
                <a:latin typeface="Inter" panose="00000700000000000000" pitchFamily="2" charset="0"/>
              </a:rPr>
              <a:t>, and </a:t>
            </a:r>
            <a:r>
              <a:rPr lang="en-US" sz="2100" b="1" spc="-21" dirty="0">
                <a:solidFill>
                  <a:srgbClr val="F1F1F2"/>
                </a:solidFill>
                <a:latin typeface="Inter" panose="00000700000000000000" pitchFamily="2" charset="0"/>
              </a:rPr>
              <a:t>teamwork</a:t>
            </a:r>
            <a:r>
              <a:rPr lang="en-US" sz="2100" spc="-21" dirty="0">
                <a:solidFill>
                  <a:srgbClr val="F1F1F2"/>
                </a:solidFill>
                <a:latin typeface="Inter" panose="00000700000000000000" pitchFamily="2" charset="0"/>
              </a:rPr>
              <a:t> to drive </a:t>
            </a:r>
            <a:r>
              <a:rPr lang="en-US" sz="2100" b="1" spc="-21" dirty="0">
                <a:solidFill>
                  <a:srgbClr val="F1F1F2"/>
                </a:solidFill>
                <a:latin typeface="Inter" panose="00000700000000000000" pitchFamily="2" charset="0"/>
              </a:rPr>
              <a:t>efficiency</a:t>
            </a:r>
            <a:r>
              <a:rPr lang="en-US" sz="2100" spc="-21" dirty="0">
                <a:solidFill>
                  <a:srgbClr val="F1F1F2"/>
                </a:solidFill>
                <a:latin typeface="Inter" panose="00000700000000000000" pitchFamily="2" charset="0"/>
              </a:rPr>
              <a:t>, </a:t>
            </a:r>
            <a:r>
              <a:rPr lang="en-US" sz="2100" b="1" spc="-21" dirty="0">
                <a:solidFill>
                  <a:srgbClr val="F1F1F2"/>
                </a:solidFill>
                <a:latin typeface="Inter" panose="00000700000000000000" pitchFamily="2" charset="0"/>
              </a:rPr>
              <a:t>scalability</a:t>
            </a:r>
            <a:r>
              <a:rPr lang="en-US" sz="2100" spc="-21" dirty="0">
                <a:solidFill>
                  <a:srgbClr val="F1F1F2"/>
                </a:solidFill>
                <a:latin typeface="Inter" panose="00000700000000000000" pitchFamily="2" charset="0"/>
              </a:rPr>
              <a:t>, and </a:t>
            </a:r>
            <a:r>
              <a:rPr lang="en-US" sz="2100" b="1" spc="-21" dirty="0">
                <a:solidFill>
                  <a:srgbClr val="F1F1F2"/>
                </a:solidFill>
                <a:latin typeface="Inter" panose="00000700000000000000" pitchFamily="2" charset="0"/>
              </a:rPr>
              <a:t>success</a:t>
            </a:r>
            <a:r>
              <a:rPr lang="en-US" sz="2100" spc="-21" dirty="0">
                <a:solidFill>
                  <a:srgbClr val="F1F1F2"/>
                </a:solidFill>
                <a:latin typeface="Inter" panose="00000700000000000000" pitchFamily="2" charset="0"/>
              </a:rPr>
              <a:t> in all our projects. Let’s collaborate to reach new heights and achieve outstanding results.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5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alphaModFix amt="100000"/>
            <a:extLst>
              <a:ext uri="{F5C012A0-0416-4D9A-B2F2-1BBB2903BC09}">
                <asvg:svgBlip xmlns:r="http://schemas.openxmlformats.org/officeDocument/2006/relationships" xmlns:asvg="http://schemas.microsoft.com/office/drawing/2016/SVG/main" r:embed="rId26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762000" y="3556694"/>
            <a:ext cx="16764000" cy="6730306"/>
          </a:xfrm>
          <a:prstGeom prst="rect">
            <a:avLst/>
          </a:prstGeom>
        </p:spPr>
      </p:pic>
      <p:sp>
        <p:nvSpPr>
          <p:cNvPr id="316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590669"/>
            <a:ext cx="512921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Joined KPMG in 2015</a:t>
            </a:r>
          </a:p>
        </p:txBody>
      </p:sp>
      <p:sp>
        <p:nvSpPr>
          <p:cNvPr id="31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050822"/>
            <a:ext cx="5129212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Embarked on a career journey at KPMG, quickly becoming a part of the dynamic team that drives innovation.</a:t>
            </a:r>
          </a:p>
        </p:txBody>
      </p:sp>
      <p:sp>
        <p:nvSpPr>
          <p:cNvPr id="318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23648" y="4570286"/>
            <a:ext cx="513873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Advanced to Assistant Manager</a:t>
            </a:r>
          </a:p>
        </p:txBody>
      </p:sp>
      <p:sp>
        <p:nvSpPr>
          <p:cNvPr id="319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23648" y="5030534"/>
            <a:ext cx="51387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Achieved the role of Assistant Manager in under four years by mastering the most challenging modules within AMP.</a:t>
            </a:r>
          </a:p>
        </p:txBody>
      </p:sp>
      <p:sp>
        <p:nvSpPr>
          <p:cNvPr id="32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23648" y="8169688"/>
            <a:ext cx="513873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Earned reputation for problem-solving</a:t>
            </a:r>
          </a:p>
        </p:txBody>
      </p:sp>
      <p:sp>
        <p:nvSpPr>
          <p:cNvPr id="321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23648" y="8629840"/>
            <a:ext cx="51387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Developed a strong reputation for analytical skills by delivering on high-visibility PBIs in complex projects.</a:t>
            </a:r>
          </a:p>
        </p:txBody>
      </p:sp>
      <p:sp>
        <p:nvSpPr>
          <p:cNvPr id="322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8169688"/>
            <a:ext cx="512921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Trusted core team member</a:t>
            </a:r>
          </a:p>
        </p:txBody>
      </p:sp>
      <p:sp>
        <p:nvSpPr>
          <p:cNvPr id="323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8629840"/>
            <a:ext cx="5129212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Progressed from a promising newcomer to a trusted expert for critical module deliveries, showcasing reliability.</a:t>
            </a:r>
          </a:p>
        </p:txBody>
      </p:sp>
      <p:sp>
        <p:nvSpPr>
          <p:cNvPr id="324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My Journey at KPMG: From Complexity to Key Contributor</a:t>
            </a:r>
          </a:p>
        </p:txBody>
      </p:sp>
      <p:sp>
        <p:nvSpPr>
          <p:cNvPr id="326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5240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A narrative of professional growth and transformation within KPMG's AMP platform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31" name="7435f5d1-3af2-40f0-9805-f2f47ce2108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3">
            <a:alphaModFix amt="100000"/>
          </a:blip>
          <a:stretch/>
        </p:blipFill>
        <p:spPr>
          <a:xfrm>
            <a:off x="11849100" y="2362200"/>
            <a:ext cx="5676900" cy="7162800"/>
          </a:xfrm>
          <a:prstGeom prst="rect">
            <a:avLst/>
          </a:prstGeom>
        </p:spPr>
      </p:pic>
      <p:pic>
        <p:nvPicPr>
          <p:cNvPr id="3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alphaModFix amt="100000"/>
          </a:blip>
          <a:stretch/>
        </p:blipFill>
        <p:spPr>
          <a:xfrm>
            <a:off x="762000" y="3029522"/>
            <a:ext cx="171450" cy="171450"/>
          </a:xfrm>
          <a:prstGeom prst="rect">
            <a:avLst/>
          </a:prstGeom>
        </p:spPr>
      </p:pic>
      <p:sp>
        <p:nvSpPr>
          <p:cNvPr id="33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38250" y="2923318"/>
            <a:ext cx="458628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Increased Responsibility</a:t>
            </a:r>
          </a:p>
        </p:txBody>
      </p:sp>
      <p:sp>
        <p:nvSpPr>
          <p:cNvPr id="33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38250" y="3383470"/>
            <a:ext cx="45862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Faced with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COVID-19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cutbacks and an increased workload, I assumed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greater responsibility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across core modules to support the team and our objectives.</a:t>
            </a:r>
          </a:p>
        </p:txBody>
      </p:sp>
      <p:pic>
        <p:nvPicPr>
          <p:cNvPr id="3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 amt="100000"/>
          </a:blip>
          <a:stretch/>
        </p:blipFill>
        <p:spPr>
          <a:xfrm>
            <a:off x="762000" y="5106638"/>
            <a:ext cx="171450" cy="171450"/>
          </a:xfrm>
          <a:prstGeom prst="rect">
            <a:avLst/>
          </a:prstGeom>
        </p:spPr>
      </p:pic>
      <p:sp>
        <p:nvSpPr>
          <p:cNvPr id="341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38250" y="5000339"/>
            <a:ext cx="458628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Timely Deliverables</a:t>
            </a:r>
          </a:p>
        </p:txBody>
      </p:sp>
      <p:sp>
        <p:nvSpPr>
          <p:cNvPr id="343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38250" y="5460492"/>
            <a:ext cx="45862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 delivered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high-impact projects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ahead of schedule, ensuring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zero business disruption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during the most challenging periods of the pandemic.</a:t>
            </a:r>
          </a:p>
        </p:txBody>
      </p:sp>
      <p:pic>
        <p:nvPicPr>
          <p:cNvPr id="3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 amt="100000"/>
          </a:blip>
          <a:stretch/>
        </p:blipFill>
        <p:spPr>
          <a:xfrm>
            <a:off x="762000" y="7183660"/>
            <a:ext cx="171450" cy="171450"/>
          </a:xfrm>
          <a:prstGeom prst="rect">
            <a:avLst/>
          </a:prstGeom>
        </p:spPr>
      </p:pic>
      <p:sp>
        <p:nvSpPr>
          <p:cNvPr id="34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38250" y="7077361"/>
            <a:ext cx="458628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Core Module Leadership</a:t>
            </a:r>
          </a:p>
        </p:txBody>
      </p:sp>
      <p:sp>
        <p:nvSpPr>
          <p:cNvPr id="349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38250" y="7537514"/>
            <a:ext cx="45862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 was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trusted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to handle the heart of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AMP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—the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Flowthrough module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—which addressed major client pain points and was critical for client satisfaction.</a:t>
            </a:r>
          </a:p>
        </p:txBody>
      </p:sp>
      <p:pic>
        <p:nvPicPr>
          <p:cNvPr id="3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 amt="100000"/>
          </a:blip>
          <a:stretch/>
        </p:blipFill>
        <p:spPr>
          <a:xfrm>
            <a:off x="6324600" y="3029522"/>
            <a:ext cx="171450" cy="171450"/>
          </a:xfrm>
          <a:prstGeom prst="rect">
            <a:avLst/>
          </a:prstGeom>
        </p:spPr>
      </p:pic>
      <p:sp>
        <p:nvSpPr>
          <p:cNvPr id="353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00850" y="2923318"/>
            <a:ext cx="458628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Team Collaboration</a:t>
            </a:r>
          </a:p>
        </p:txBody>
      </p:sp>
      <p:sp>
        <p:nvSpPr>
          <p:cNvPr id="355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00850" y="3383470"/>
            <a:ext cx="45862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Worked collaboratively with team members to address challenges, ensuring that everyone was aligned and focused on our shared goals during a difficult time.</a:t>
            </a:r>
          </a:p>
        </p:txBody>
      </p:sp>
      <p:pic>
        <p:nvPicPr>
          <p:cNvPr id="3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 amt="100000"/>
          </a:blip>
          <a:stretch/>
        </p:blipFill>
        <p:spPr>
          <a:xfrm>
            <a:off x="6324600" y="5106638"/>
            <a:ext cx="171450" cy="171450"/>
          </a:xfrm>
          <a:prstGeom prst="rect">
            <a:avLst/>
          </a:prstGeom>
        </p:spPr>
      </p:pic>
      <p:sp>
        <p:nvSpPr>
          <p:cNvPr id="359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00850" y="5000339"/>
            <a:ext cx="458628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Client-Centric Focus</a:t>
            </a:r>
          </a:p>
        </p:txBody>
      </p:sp>
      <p:sp>
        <p:nvSpPr>
          <p:cNvPr id="361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00850" y="5460492"/>
            <a:ext cx="45862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Maintained a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client-centric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focus throughout the process, ensuring that their needs were prioritized and any pain points were effectively addressed.</a:t>
            </a:r>
          </a:p>
        </p:txBody>
      </p:sp>
      <p:pic>
        <p:nvPicPr>
          <p:cNvPr id="36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 amt="100000"/>
          </a:blip>
          <a:stretch/>
        </p:blipFill>
        <p:spPr>
          <a:xfrm>
            <a:off x="6324600" y="7183660"/>
            <a:ext cx="171450" cy="171450"/>
          </a:xfrm>
          <a:prstGeom prst="rect">
            <a:avLst/>
          </a:prstGeom>
        </p:spPr>
      </p:pic>
      <p:sp>
        <p:nvSpPr>
          <p:cNvPr id="36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00850" y="7077361"/>
            <a:ext cx="458628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Proactive Problem Solving</a:t>
            </a:r>
          </a:p>
        </p:txBody>
      </p:sp>
      <p:sp>
        <p:nvSpPr>
          <p:cNvPr id="36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00850" y="7537514"/>
            <a:ext cx="45862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Adopted a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proactive approach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to problem-solving, anticipating issues that could arise from the increased workload and addressing them before they impacted operations.</a:t>
            </a:r>
          </a:p>
        </p:txBody>
      </p:sp>
      <p:sp>
        <p:nvSpPr>
          <p:cNvPr id="369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Delivering Under Pressure: Achieving Success Amidst Challenges</a:t>
            </a:r>
          </a:p>
        </p:txBody>
      </p:sp>
      <p:sp>
        <p:nvSpPr>
          <p:cNvPr id="371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5240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Navigating COVID-19 cutbacks and workload increases to ensure seamless operations.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4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76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alphaModFix amt="100000"/>
            <a:extLst>
              <a:ext uri="{E8AD455F-84DE-4B1D-B9F8-33B8D6D0BCE5}">
                <asvg:svgBlip xmlns:r="http://schemas.openxmlformats.org/officeDocument/2006/relationships" xmlns:asvg="http://schemas.microsoft.com/office/drawing/2016/SVG/main" r:embed="rId5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762000" y="6067234"/>
            <a:ext cx="16764000" cy="3305175"/>
          </a:xfrm>
          <a:prstGeom prst="rect">
            <a:avLst/>
          </a:prstGeom>
        </p:spPr>
      </p:pic>
      <p:pic>
        <p:nvPicPr>
          <p:cNvPr id="3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 amt="100000"/>
          </a:blip>
          <a:stretch/>
        </p:blipFill>
        <p:spPr>
          <a:xfrm>
            <a:off x="1640978" y="2514600"/>
            <a:ext cx="1038225" cy="1038225"/>
          </a:xfrm>
          <a:prstGeom prst="rect">
            <a:avLst/>
          </a:prstGeom>
        </p:spPr>
      </p:pic>
      <p:pic>
        <p:nvPicPr>
          <p:cNvPr id="379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 amt="100000"/>
            <a:extLst>
              <a:ext uri="{DB8BFEFA-2D4E-4A60-80CC-6CA94EAD9368}">
                <asvg:svgBlip xmlns:r="http://schemas.openxmlformats.org/officeDocument/2006/relationships" xmlns:asvg="http://schemas.microsoft.com/office/drawing/2016/SVG/main" r:embed="rId56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900142" y="2773680"/>
            <a:ext cx="518160" cy="518160"/>
          </a:xfrm>
          <a:prstGeom prst="rect">
            <a:avLst/>
          </a:prstGeom>
        </p:spPr>
      </p:pic>
      <p:sp>
        <p:nvSpPr>
          <p:cNvPr id="381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686" y="3817525"/>
            <a:ext cx="2519362" cy="1162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Inherited underperforming module</a:t>
            </a:r>
          </a:p>
        </p:txBody>
      </p:sp>
      <p:sp>
        <p:nvSpPr>
          <p:cNvPr id="38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686" y="5121878"/>
            <a:ext cx="251936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Faced critical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performance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issues.</a:t>
            </a:r>
          </a:p>
        </p:txBody>
      </p:sp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9">
            <a:alphaModFix amt="100000"/>
          </a:blip>
          <a:stretch/>
        </p:blipFill>
        <p:spPr>
          <a:xfrm>
            <a:off x="4434930" y="2514600"/>
            <a:ext cx="1038225" cy="1038225"/>
          </a:xfrm>
          <a:prstGeom prst="rect">
            <a:avLst/>
          </a:prstGeom>
        </p:spPr>
      </p:pic>
      <p:pic>
        <p:nvPicPr>
          <p:cNvPr id="385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alphaModFix amt="100000"/>
            <a:extLst>
              <a:ext uri="{4502B5ED-A33E-48D1-8972-BDF61F7550DC}">
                <asvg:svgBlip xmlns:r="http://schemas.openxmlformats.org/officeDocument/2006/relationships" xmlns:asvg="http://schemas.microsoft.com/office/drawing/2016/SVG/main" r:embed="rId6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4694015" y="2773680"/>
            <a:ext cx="518160" cy="518160"/>
          </a:xfrm>
          <a:prstGeom prst="rect">
            <a:avLst/>
          </a:prstGeom>
        </p:spPr>
      </p:pic>
      <p:sp>
        <p:nvSpPr>
          <p:cNvPr id="387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708559" y="3817525"/>
            <a:ext cx="251936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Conducted deep-dive analysis</a:t>
            </a:r>
          </a:p>
        </p:txBody>
      </p:sp>
      <p:sp>
        <p:nvSpPr>
          <p:cNvPr id="388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708559" y="4737926"/>
            <a:ext cx="251936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Identified root cause of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dissatisfaction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.</a:t>
            </a:r>
          </a:p>
        </p:txBody>
      </p:sp>
      <p:pic>
        <p:nvPicPr>
          <p:cNvPr id="3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4">
            <a:alphaModFix amt="100000"/>
          </a:blip>
          <a:stretch/>
        </p:blipFill>
        <p:spPr>
          <a:xfrm>
            <a:off x="7228880" y="2514600"/>
            <a:ext cx="1038225" cy="1038225"/>
          </a:xfrm>
          <a:prstGeom prst="rect">
            <a:avLst/>
          </a:prstGeom>
        </p:spPr>
      </p:pic>
      <p:pic>
        <p:nvPicPr>
          <p:cNvPr id="391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7">
            <a:alphaModFix amt="100000"/>
            <a:extLst>
              <a:ext uri="{3FE49D75-D1EC-46E7-AE32-27196008DF43}">
                <asvg:svgBlip xmlns:r="http://schemas.openxmlformats.org/officeDocument/2006/relationships" xmlns:asvg="http://schemas.microsoft.com/office/drawing/2016/SVG/main" r:embed="rId66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7487984" y="2773680"/>
            <a:ext cx="518160" cy="518160"/>
          </a:xfrm>
          <a:prstGeom prst="rect">
            <a:avLst/>
          </a:prstGeom>
        </p:spPr>
      </p:pic>
      <p:sp>
        <p:nvSpPr>
          <p:cNvPr id="393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02527" y="3817525"/>
            <a:ext cx="251936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Re-architected the module</a:t>
            </a:r>
          </a:p>
        </p:txBody>
      </p:sp>
      <p:sp>
        <p:nvSpPr>
          <p:cNvPr id="394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02527" y="4737926"/>
            <a:ext cx="251936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Developed a solution with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stakeholder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input.</a:t>
            </a:r>
          </a:p>
        </p:txBody>
      </p:sp>
      <p:pic>
        <p:nvPicPr>
          <p:cNvPr id="39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 amt="100000"/>
          </a:blip>
          <a:stretch/>
        </p:blipFill>
        <p:spPr>
          <a:xfrm>
            <a:off x="10022681" y="2514600"/>
            <a:ext cx="1038225" cy="1038225"/>
          </a:xfrm>
          <a:prstGeom prst="rect">
            <a:avLst/>
          </a:prstGeom>
        </p:spPr>
      </p:pic>
      <p:pic>
        <p:nvPicPr>
          <p:cNvPr id="397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alphaModFix amt="100000"/>
            <a:extLst>
              <a:ext uri="{B1C9F598-283C-49D9-BCE7-272BCADE926D}">
                <asvg:svgBlip xmlns:r="http://schemas.openxmlformats.org/officeDocument/2006/relationships" xmlns:asvg="http://schemas.microsoft.com/office/drawing/2016/SVG/main" r:embed="rId7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0281856" y="2773680"/>
            <a:ext cx="518160" cy="518160"/>
          </a:xfrm>
          <a:prstGeom prst="rect">
            <a:avLst/>
          </a:prstGeom>
        </p:spPr>
      </p:pic>
      <p:sp>
        <p:nvSpPr>
          <p:cNvPr id="39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96400" y="3817525"/>
            <a:ext cx="251936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Tripled processing speed</a:t>
            </a:r>
          </a:p>
        </p:txBody>
      </p:sp>
      <p:sp>
        <p:nvSpPr>
          <p:cNvPr id="400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96400" y="4737926"/>
            <a:ext cx="251936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Significantly improved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processing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capabilities.</a:t>
            </a:r>
          </a:p>
        </p:txBody>
      </p:sp>
      <p:pic>
        <p:nvPicPr>
          <p:cNvPr id="40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4">
            <a:alphaModFix amt="100000"/>
          </a:blip>
          <a:stretch/>
        </p:blipFill>
        <p:spPr>
          <a:xfrm>
            <a:off x="12816630" y="2514600"/>
            <a:ext cx="1038225" cy="1038225"/>
          </a:xfrm>
          <a:prstGeom prst="rect">
            <a:avLst/>
          </a:prstGeom>
        </p:spPr>
      </p:pic>
      <p:pic>
        <p:nvPicPr>
          <p:cNvPr id="403" name="icon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7">
            <a:alphaModFix amt="100000"/>
            <a:extLst>
              <a:ext uri="{C4819EEF-EE6C-4AF7-B0D2-88829C568A9D}">
                <asvg:svgBlip xmlns:r="http://schemas.openxmlformats.org/officeDocument/2006/relationships" xmlns:asvg="http://schemas.microsoft.com/office/drawing/2016/SVG/main" r:embed="rId76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3075730" y="2773680"/>
            <a:ext cx="518160" cy="518160"/>
          </a:xfrm>
          <a:prstGeom prst="rect">
            <a:avLst/>
          </a:prstGeom>
        </p:spPr>
      </p:pic>
      <p:sp>
        <p:nvSpPr>
          <p:cNvPr id="405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90273" y="3817525"/>
            <a:ext cx="251936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Handled 30% more data</a:t>
            </a:r>
          </a:p>
        </p:txBody>
      </p:sp>
      <p:sp>
        <p:nvSpPr>
          <p:cNvPr id="406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90273" y="4737926"/>
            <a:ext cx="251936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Increased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data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capacity effectively.</a:t>
            </a: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9">
            <a:alphaModFix amt="100000"/>
          </a:blip>
          <a:stretch/>
        </p:blipFill>
        <p:spPr>
          <a:xfrm>
            <a:off x="15610580" y="2514600"/>
            <a:ext cx="1038225" cy="1038225"/>
          </a:xfrm>
          <a:prstGeom prst="rect">
            <a:avLst/>
          </a:prstGeom>
        </p:spPr>
      </p:pic>
      <p:pic>
        <p:nvPicPr>
          <p:cNvPr id="409" name="iconNode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2">
            <a:alphaModFix amt="100000"/>
            <a:extLst>
              <a:ext uri="{8911A44F-F7B6-4D1C-86C5-27A19B473FAE}">
                <asvg:svgBlip xmlns:r="http://schemas.openxmlformats.org/officeDocument/2006/relationships" xmlns:asvg="http://schemas.microsoft.com/office/drawing/2016/SVG/main" r:embed="rId8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869602" y="2773680"/>
            <a:ext cx="518160" cy="518160"/>
          </a:xfrm>
          <a:prstGeom prst="rect">
            <a:avLst/>
          </a:prstGeom>
        </p:spPr>
      </p:pic>
      <p:sp>
        <p:nvSpPr>
          <p:cNvPr id="411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884241" y="3817525"/>
            <a:ext cx="251936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Restored client confidence</a:t>
            </a:r>
          </a:p>
        </p:txBody>
      </p:sp>
      <p:sp>
        <p:nvSpPr>
          <p:cNvPr id="412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884241" y="4737926"/>
            <a:ext cx="251936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Resolved issues and regained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trust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.</a:t>
            </a:r>
          </a:p>
        </p:txBody>
      </p:sp>
      <p:sp>
        <p:nvSpPr>
          <p:cNvPr id="413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Transforming Underperformance into Client Confidence</a:t>
            </a:r>
          </a:p>
        </p:txBody>
      </p:sp>
      <p:sp>
        <p:nvSpPr>
          <p:cNvPr id="415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5240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Re-engineering critical systems to enhance performance and restore trust with clients.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5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6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2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8">
            <a:alphaModFix amt="100000"/>
          </a:blip>
          <a:stretch/>
        </p:blipFill>
        <p:spPr>
          <a:xfrm>
            <a:off x="762000" y="3743325"/>
            <a:ext cx="2962275" cy="4419600"/>
          </a:xfrm>
          <a:prstGeom prst="rect">
            <a:avLst/>
          </a:prstGeom>
        </p:spPr>
      </p:pic>
      <p:pic>
        <p:nvPicPr>
          <p:cNvPr id="42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0">
            <a:alphaModFix amt="100000"/>
          </a:blip>
          <a:stretch/>
        </p:blipFill>
        <p:spPr>
          <a:xfrm>
            <a:off x="1066800" y="5638800"/>
            <a:ext cx="1047750" cy="1047750"/>
          </a:xfrm>
          <a:prstGeom prst="rect">
            <a:avLst/>
          </a:prstGeom>
        </p:spPr>
      </p:pic>
      <p:pic>
        <p:nvPicPr>
          <p:cNvPr id="424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3">
            <a:alphaModFix amt="100000"/>
            <a:extLst>
              <a:ext uri="{C12B714D-B75D-4BC4-9C75-EB3C97FEC8CD}">
                <asvg:svgBlip xmlns:r="http://schemas.openxmlformats.org/officeDocument/2006/relationships" xmlns:asvg="http://schemas.microsoft.com/office/drawing/2016/SVG/main" r:embed="rId92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277112" y="5849112"/>
            <a:ext cx="630841" cy="630841"/>
          </a:xfrm>
          <a:prstGeom prst="rect">
            <a:avLst/>
          </a:prstGeom>
        </p:spPr>
      </p:pic>
      <p:sp>
        <p:nvSpPr>
          <p:cNvPr id="426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66800" y="4048125"/>
            <a:ext cx="234791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AMP 2.0 Migration</a:t>
            </a:r>
            <a:r>
              <a:rPr lang="en-US" sz="2100" b="1" spc="-74" dirty="0">
                <a:solidFill>
                  <a:srgbClr val="07071B"/>
                </a:solidFill>
                <a:latin typeface="Inter" panose="00000700000000000000" pitchFamily="2" charset="0"/>
              </a:rPr>
              <a:t> Achievements</a:t>
            </a:r>
          </a:p>
        </p:txBody>
      </p:sp>
      <p:sp>
        <p:nvSpPr>
          <p:cNvPr id="428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66800" y="7128510"/>
            <a:ext cx="23479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Zero post-launch issues.</a:t>
            </a:r>
          </a:p>
        </p:txBody>
      </p:sp>
      <p:pic>
        <p:nvPicPr>
          <p:cNvPr id="43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5">
            <a:alphaModFix amt="100000"/>
          </a:blip>
          <a:stretch/>
        </p:blipFill>
        <p:spPr>
          <a:xfrm>
            <a:off x="4221480" y="3743325"/>
            <a:ext cx="2962275" cy="4419600"/>
          </a:xfrm>
          <a:prstGeom prst="rect">
            <a:avLst/>
          </a:prstGeom>
        </p:spPr>
      </p:pic>
      <p:pic>
        <p:nvPicPr>
          <p:cNvPr id="43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 amt="100000"/>
          </a:blip>
          <a:stretch/>
        </p:blipFill>
        <p:spPr>
          <a:xfrm>
            <a:off x="4526161" y="5638800"/>
            <a:ext cx="1047750" cy="1047750"/>
          </a:xfrm>
          <a:prstGeom prst="rect">
            <a:avLst/>
          </a:prstGeom>
        </p:spPr>
      </p:pic>
      <p:pic>
        <p:nvPicPr>
          <p:cNvPr id="434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0">
            <a:alphaModFix amt="100000"/>
            <a:extLst>
              <a:ext uri="{6CE6A6AE-1EDE-424A-B646-0BE3D010772E}">
                <asvg:svgBlip xmlns:r="http://schemas.openxmlformats.org/officeDocument/2006/relationships" xmlns:asvg="http://schemas.microsoft.com/office/drawing/2016/SVG/main" r:embed="rId99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4736592" y="5849112"/>
            <a:ext cx="630841" cy="630841"/>
          </a:xfrm>
          <a:prstGeom prst="rect">
            <a:avLst/>
          </a:prstGeom>
        </p:spPr>
      </p:pic>
      <p:sp>
        <p:nvSpPr>
          <p:cNvPr id="436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526280" y="4048125"/>
            <a:ext cx="2347912" cy="1162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UI Control Framework</a:t>
            </a:r>
            <a:r>
              <a:rPr lang="en-US" sz="2100" b="1" spc="-74" dirty="0">
                <a:solidFill>
                  <a:srgbClr val="07071B"/>
                </a:solidFill>
                <a:latin typeface="Inter" panose="00000700000000000000" pitchFamily="2" charset="0"/>
              </a:rPr>
              <a:t> Implementation</a:t>
            </a:r>
          </a:p>
        </p:txBody>
      </p:sp>
      <p:sp>
        <p:nvSpPr>
          <p:cNvPr id="438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526280" y="7128510"/>
            <a:ext cx="23479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25% faster feature development.</a:t>
            </a:r>
          </a:p>
        </p:txBody>
      </p:sp>
      <p:pic>
        <p:nvPicPr>
          <p:cNvPr id="44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2">
            <a:alphaModFix amt="100000"/>
          </a:blip>
          <a:stretch/>
        </p:blipFill>
        <p:spPr>
          <a:xfrm>
            <a:off x="7680960" y="3743325"/>
            <a:ext cx="2962275" cy="4419600"/>
          </a:xfrm>
          <a:prstGeom prst="rect">
            <a:avLst/>
          </a:prstGeom>
        </p:spPr>
      </p:pic>
      <p:pic>
        <p:nvPicPr>
          <p:cNvPr id="44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4">
            <a:alphaModFix amt="100000"/>
          </a:blip>
          <a:stretch/>
        </p:blipFill>
        <p:spPr>
          <a:xfrm>
            <a:off x="7985670" y="5638800"/>
            <a:ext cx="1047750" cy="1047750"/>
          </a:xfrm>
          <a:prstGeom prst="rect">
            <a:avLst/>
          </a:prstGeom>
        </p:spPr>
      </p:pic>
      <p:pic>
        <p:nvPicPr>
          <p:cNvPr id="444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7">
            <a:alphaModFix amt="100000"/>
            <a:extLst>
              <a:ext uri="{10C5FC65-31F4-4828-868F-E93EE4897E66}">
                <asvg:svgBlip xmlns:r="http://schemas.openxmlformats.org/officeDocument/2006/relationships" xmlns:asvg="http://schemas.microsoft.com/office/drawing/2016/SVG/main" r:embed="rId106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8196072" y="5849112"/>
            <a:ext cx="630841" cy="630841"/>
          </a:xfrm>
          <a:prstGeom prst="rect">
            <a:avLst/>
          </a:prstGeom>
        </p:spPr>
      </p:pic>
      <p:sp>
        <p:nvSpPr>
          <p:cNvPr id="446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85760" y="4048125"/>
            <a:ext cx="234791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Early Technology Adoption</a:t>
            </a:r>
          </a:p>
        </p:txBody>
      </p:sp>
      <p:sp>
        <p:nvSpPr>
          <p:cNvPr id="448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85760" y="7128510"/>
            <a:ext cx="23479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Gaining a competitive edge.</a:t>
            </a:r>
          </a:p>
        </p:txBody>
      </p:sp>
      <p:pic>
        <p:nvPicPr>
          <p:cNvPr id="4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9">
            <a:alphaModFix amt="100000"/>
          </a:blip>
          <a:stretch/>
        </p:blipFill>
        <p:spPr>
          <a:xfrm>
            <a:off x="11140345" y="3743325"/>
            <a:ext cx="2962275" cy="4419600"/>
          </a:xfrm>
          <a:prstGeom prst="rect">
            <a:avLst/>
          </a:prstGeom>
        </p:spPr>
      </p:pic>
      <p:pic>
        <p:nvPicPr>
          <p:cNvPr id="45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1">
            <a:alphaModFix amt="100000"/>
          </a:blip>
          <a:stretch/>
        </p:blipFill>
        <p:spPr>
          <a:xfrm>
            <a:off x="11445030" y="5638800"/>
            <a:ext cx="1047750" cy="1047750"/>
          </a:xfrm>
          <a:prstGeom prst="rect">
            <a:avLst/>
          </a:prstGeom>
        </p:spPr>
      </p:pic>
      <p:pic>
        <p:nvPicPr>
          <p:cNvPr id="454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4">
            <a:alphaModFix amt="100000"/>
            <a:extLst>
              <a:ext uri="{53B802FD-F2E7-4FB4-B39C-09D1EC8070DF}">
                <asvg:svgBlip xmlns:r="http://schemas.openxmlformats.org/officeDocument/2006/relationships" xmlns:asvg="http://schemas.microsoft.com/office/drawing/2016/SVG/main" r:embed="rId113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1655552" y="5849112"/>
            <a:ext cx="630841" cy="630841"/>
          </a:xfrm>
          <a:prstGeom prst="rect">
            <a:avLst/>
          </a:prstGeom>
        </p:spPr>
      </p:pic>
      <p:sp>
        <p:nvSpPr>
          <p:cNvPr id="45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45145" y="4048125"/>
            <a:ext cx="234791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Agentic AI and OpenAI</a:t>
            </a:r>
            <a:r>
              <a:rPr lang="en-US" sz="2100" b="1" spc="-74" dirty="0">
                <a:solidFill>
                  <a:srgbClr val="07071B"/>
                </a:solidFill>
                <a:latin typeface="Inter" panose="00000700000000000000" pitchFamily="2" charset="0"/>
              </a:rPr>
              <a:t> Mastery</a:t>
            </a:r>
          </a:p>
        </p:txBody>
      </p:sp>
      <p:sp>
        <p:nvSpPr>
          <p:cNvPr id="45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45145" y="7128510"/>
            <a:ext cx="23479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Driving project delivery success.</a:t>
            </a:r>
          </a:p>
        </p:txBody>
      </p:sp>
      <p:pic>
        <p:nvPicPr>
          <p:cNvPr id="46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6">
            <a:alphaModFix amt="100000"/>
          </a:blip>
          <a:stretch/>
        </p:blipFill>
        <p:spPr>
          <a:xfrm>
            <a:off x="14599825" y="3743325"/>
            <a:ext cx="2962275" cy="4419600"/>
          </a:xfrm>
          <a:prstGeom prst="rect">
            <a:avLst/>
          </a:prstGeom>
        </p:spPr>
      </p:pic>
      <p:pic>
        <p:nvPicPr>
          <p:cNvPr id="46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8">
            <a:alphaModFix amt="100000"/>
          </a:blip>
          <a:stretch/>
        </p:blipFill>
        <p:spPr>
          <a:xfrm>
            <a:off x="14904539" y="5638800"/>
            <a:ext cx="1047750" cy="1047750"/>
          </a:xfrm>
          <a:prstGeom prst="rect">
            <a:avLst/>
          </a:prstGeom>
        </p:spPr>
      </p:pic>
      <p:pic>
        <p:nvPicPr>
          <p:cNvPr id="464" name="icon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1">
            <a:alphaModFix amt="100000"/>
            <a:extLst>
              <a:ext uri="{7D071E03-5DEF-4090-9BDB-4B8A53D3DB38}">
                <asvg:svgBlip xmlns:r="http://schemas.openxmlformats.org/officeDocument/2006/relationships" xmlns:asvg="http://schemas.microsoft.com/office/drawing/2016/SVG/main" r:embed="rId120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5115032" y="5849112"/>
            <a:ext cx="630841" cy="630841"/>
          </a:xfrm>
          <a:prstGeom prst="rect">
            <a:avLst/>
          </a:prstGeom>
        </p:spPr>
      </p:pic>
      <p:sp>
        <p:nvSpPr>
          <p:cNvPr id="466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904625" y="4048125"/>
            <a:ext cx="2347912" cy="1162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Advanced Frameworks</a:t>
            </a:r>
            <a:r>
              <a:rPr lang="en-US" sz="2100" b="1" spc="-74" dirty="0">
                <a:solidFill>
                  <a:srgbClr val="07071B"/>
                </a:solidFill>
                <a:latin typeface="Inter" panose="00000700000000000000" pitchFamily="2" charset="0"/>
              </a:rPr>
              <a:t> Utilization</a:t>
            </a:r>
          </a:p>
        </p:txBody>
      </p:sp>
      <p:sp>
        <p:nvSpPr>
          <p:cNvPr id="468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904625" y="7128510"/>
            <a:ext cx="23479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Enhancing developer efficiency.</a:t>
            </a:r>
          </a:p>
        </p:txBody>
      </p:sp>
      <p:sp>
        <p:nvSpPr>
          <p:cNvPr id="470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Driving Innovation Through Technology Evolution</a:t>
            </a:r>
          </a:p>
        </p:txBody>
      </p:sp>
      <p:sp>
        <p:nvSpPr>
          <p:cNvPr id="472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5240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Exploring how modern advancements enhance efficiency and project delivery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6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5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7">
            <a:alphaModFix amt="100000"/>
          </a:blip>
          <a:stretch/>
        </p:blipFill>
        <p:spPr>
          <a:xfrm>
            <a:off x="762000" y="3000375"/>
            <a:ext cx="4086225" cy="5905500"/>
          </a:xfrm>
          <a:prstGeom prst="rect">
            <a:avLst/>
          </a:prstGeom>
        </p:spPr>
      </p:pic>
      <p:pic>
        <p:nvPicPr>
          <p:cNvPr id="4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9">
            <a:alphaModFix amt="100000"/>
          </a:blip>
          <a:stretch/>
        </p:blipFill>
        <p:spPr>
          <a:xfrm>
            <a:off x="1066800" y="4572000"/>
            <a:ext cx="3438525" cy="9525"/>
          </a:xfrm>
          <a:prstGeom prst="rect">
            <a:avLst/>
          </a:prstGeom>
        </p:spPr>
      </p:pic>
      <p:pic>
        <p:nvPicPr>
          <p:cNvPr id="48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1">
            <a:alphaModFix amt="100000"/>
          </a:blip>
          <a:stretch/>
        </p:blipFill>
        <p:spPr>
          <a:xfrm>
            <a:off x="3453765" y="3305175"/>
            <a:ext cx="1047750" cy="1047750"/>
          </a:xfrm>
          <a:prstGeom prst="rect">
            <a:avLst/>
          </a:prstGeom>
        </p:spPr>
      </p:pic>
      <p:pic>
        <p:nvPicPr>
          <p:cNvPr id="483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4">
            <a:alphaModFix amt="100000"/>
            <a:extLst>
              <a:ext uri="{4FC727AF-8DF1-40C6-A07E-21ED03B3ECE5}">
                <asvg:svgBlip xmlns:r="http://schemas.openxmlformats.org/officeDocument/2006/relationships" xmlns:asvg="http://schemas.microsoft.com/office/drawing/2016/SVG/main" r:embed="rId133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3664172" y="3515487"/>
            <a:ext cx="630841" cy="630841"/>
          </a:xfrm>
          <a:prstGeom prst="rect">
            <a:avLst/>
          </a:prstGeom>
        </p:spPr>
      </p:pic>
      <p:sp>
        <p:nvSpPr>
          <p:cNvPr id="48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66800" y="3346418"/>
            <a:ext cx="947738" cy="8382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400" spc="-108" dirty="0">
                <a:solidFill>
                  <a:srgbClr val="204ECF">
                    <a:alpha val="100000"/>
                  </a:srgbClr>
                </a:solidFill>
                <a:latin typeface="Inter SemiBold" panose="00000700000000000000" pitchFamily="2" charset="0"/>
              </a:rPr>
              <a:t>01</a:t>
            </a:r>
          </a:p>
        </p:txBody>
      </p:sp>
      <p:sp>
        <p:nvSpPr>
          <p:cNvPr id="487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66800" y="4810125"/>
            <a:ext cx="347186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AI Web Automation POC Delivered</a:t>
            </a:r>
          </a:p>
        </p:txBody>
      </p:sp>
      <p:sp>
        <p:nvSpPr>
          <p:cNvPr id="489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66800" y="5730526"/>
            <a:ext cx="3471862" cy="2867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Successfully designed and delivered an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AI Web Automation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Proof of Concept (POC) using agentic approaches, empowering business users to execute automated browser tasks using plain English instructions, enhancing usability.</a:t>
            </a:r>
          </a:p>
        </p:txBody>
      </p:sp>
      <p:pic>
        <p:nvPicPr>
          <p:cNvPr id="4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6">
            <a:alphaModFix amt="100000"/>
          </a:blip>
          <a:stretch/>
        </p:blipFill>
        <p:spPr>
          <a:xfrm>
            <a:off x="5000625" y="3000375"/>
            <a:ext cx="4086225" cy="5905500"/>
          </a:xfrm>
          <a:prstGeom prst="rect">
            <a:avLst/>
          </a:prstGeom>
        </p:spPr>
      </p:pic>
      <p:pic>
        <p:nvPicPr>
          <p:cNvPr id="4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8">
            <a:alphaModFix amt="100000"/>
          </a:blip>
          <a:stretch/>
        </p:blipFill>
        <p:spPr>
          <a:xfrm>
            <a:off x="5305425" y="4572000"/>
            <a:ext cx="3438525" cy="9525"/>
          </a:xfrm>
          <a:prstGeom prst="rect">
            <a:avLst/>
          </a:prstGeom>
        </p:spPr>
      </p:pic>
      <p:pic>
        <p:nvPicPr>
          <p:cNvPr id="49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0">
            <a:alphaModFix amt="100000"/>
          </a:blip>
          <a:stretch/>
        </p:blipFill>
        <p:spPr>
          <a:xfrm>
            <a:off x="7692390" y="3305175"/>
            <a:ext cx="1047750" cy="1047750"/>
          </a:xfrm>
          <a:prstGeom prst="rect">
            <a:avLst/>
          </a:prstGeom>
        </p:spPr>
      </p:pic>
      <p:pic>
        <p:nvPicPr>
          <p:cNvPr id="497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3">
            <a:alphaModFix amt="100000"/>
            <a:extLst>
              <a:ext uri="{684A5641-677C-42B5-BA31-DDAA2F5F0487}">
                <asvg:svgBlip xmlns:r="http://schemas.openxmlformats.org/officeDocument/2006/relationships" xmlns:asvg="http://schemas.microsoft.com/office/drawing/2016/SVG/main" r:embed="rId142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7902797" y="3515487"/>
            <a:ext cx="630841" cy="630841"/>
          </a:xfrm>
          <a:prstGeom prst="rect">
            <a:avLst/>
          </a:prstGeom>
        </p:spPr>
      </p:pic>
      <p:sp>
        <p:nvSpPr>
          <p:cNvPr id="499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05425" y="3346418"/>
            <a:ext cx="947738" cy="8382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400" spc="-108" dirty="0">
                <a:solidFill>
                  <a:srgbClr val="0AB6F5">
                    <a:alpha val="100000"/>
                  </a:srgbClr>
                </a:solidFill>
                <a:latin typeface="Inter SemiBold" panose="00000700000000000000" pitchFamily="2" charset="0"/>
              </a:rPr>
              <a:t>02</a:t>
            </a:r>
          </a:p>
        </p:txBody>
      </p:sp>
      <p:sp>
        <p:nvSpPr>
          <p:cNvPr id="501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05425" y="4810125"/>
            <a:ext cx="347186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Manual Testing Reduced by 30%</a:t>
            </a:r>
          </a:p>
        </p:txBody>
      </p:sp>
      <p:sp>
        <p:nvSpPr>
          <p:cNvPr id="503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05425" y="5730526"/>
            <a:ext cx="3471862" cy="2505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implementation of the POC resulted in a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20–30% reduction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in manual testing and regression efforts, providing detailed reporting and traceability, which improved overall productivity and efficiency.</a:t>
            </a:r>
          </a:p>
        </p:txBody>
      </p:sp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5">
            <a:alphaModFix amt="100000"/>
          </a:blip>
          <a:stretch/>
        </p:blipFill>
        <p:spPr>
          <a:xfrm>
            <a:off x="9239250" y="3000375"/>
            <a:ext cx="4086225" cy="5905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7">
            <a:alphaModFix amt="100000"/>
          </a:blip>
          <a:stretch/>
        </p:blipFill>
        <p:spPr>
          <a:xfrm>
            <a:off x="9544050" y="4572000"/>
            <a:ext cx="3438525" cy="9525"/>
          </a:xfrm>
          <a:prstGeom prst="rect">
            <a:avLst/>
          </a:prstGeom>
        </p:spPr>
      </p:pic>
      <p:pic>
        <p:nvPicPr>
          <p:cNvPr id="5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9">
            <a:alphaModFix amt="100000"/>
          </a:blip>
          <a:stretch/>
        </p:blipFill>
        <p:spPr>
          <a:xfrm>
            <a:off x="11931015" y="3305175"/>
            <a:ext cx="1047750" cy="1047750"/>
          </a:xfrm>
          <a:prstGeom prst="rect">
            <a:avLst/>
          </a:prstGeom>
        </p:spPr>
      </p:pic>
      <p:pic>
        <p:nvPicPr>
          <p:cNvPr id="511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2">
            <a:alphaModFix amt="100000"/>
            <a:extLst>
              <a:ext uri="{14A0D674-1CD2-4A08-A805-6C815DF81EB4}">
                <asvg:svgBlip xmlns:r="http://schemas.openxmlformats.org/officeDocument/2006/relationships" xmlns:asvg="http://schemas.microsoft.com/office/drawing/2016/SVG/main" r:embed="rId151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2141422" y="3515487"/>
            <a:ext cx="630841" cy="630841"/>
          </a:xfrm>
          <a:prstGeom prst="rect">
            <a:avLst/>
          </a:prstGeom>
        </p:spPr>
      </p:pic>
      <p:sp>
        <p:nvSpPr>
          <p:cNvPr id="513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4050" y="3346418"/>
            <a:ext cx="947738" cy="8382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400" spc="-108" dirty="0">
                <a:solidFill>
                  <a:srgbClr val="00D1A4">
                    <a:alpha val="100000"/>
                  </a:srgbClr>
                </a:solidFill>
                <a:latin typeface="Inter SemiBold" panose="00000700000000000000" pitchFamily="2" charset="0"/>
              </a:rPr>
              <a:t>03</a:t>
            </a:r>
          </a:p>
        </p:txBody>
      </p:sp>
      <p:sp>
        <p:nvSpPr>
          <p:cNvPr id="515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4050" y="4810125"/>
            <a:ext cx="347186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Positive Feedback from Leadership</a:t>
            </a:r>
          </a:p>
        </p:txBody>
      </p:sp>
      <p:sp>
        <p:nvSpPr>
          <p:cNvPr id="517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4050" y="5730526"/>
            <a:ext cx="3471862" cy="21526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solution was showcased in multiple forums and received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positive feedback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from onshore directors, highlighting its potential impact and alignment with corporate innovation objectives.</a:t>
            </a:r>
          </a:p>
        </p:txBody>
      </p:sp>
      <p:pic>
        <p:nvPicPr>
          <p:cNvPr id="5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4">
            <a:alphaModFix amt="100000"/>
          </a:blip>
          <a:stretch/>
        </p:blipFill>
        <p:spPr>
          <a:xfrm>
            <a:off x="13477875" y="3000375"/>
            <a:ext cx="4086225" cy="5905500"/>
          </a:xfrm>
          <a:prstGeom prst="rect">
            <a:avLst/>
          </a:prstGeom>
        </p:spPr>
      </p:pic>
      <p:pic>
        <p:nvPicPr>
          <p:cNvPr id="5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6">
            <a:alphaModFix amt="100000"/>
          </a:blip>
          <a:stretch/>
        </p:blipFill>
        <p:spPr>
          <a:xfrm>
            <a:off x="13782675" y="4572000"/>
            <a:ext cx="3438525" cy="9525"/>
          </a:xfrm>
          <a:prstGeom prst="rect">
            <a:avLst/>
          </a:prstGeom>
        </p:spPr>
      </p:pic>
      <p:pic>
        <p:nvPicPr>
          <p:cNvPr id="5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8">
            <a:alphaModFix amt="100000"/>
          </a:blip>
          <a:stretch/>
        </p:blipFill>
        <p:spPr>
          <a:xfrm>
            <a:off x="16169640" y="3305175"/>
            <a:ext cx="1047750" cy="1047750"/>
          </a:xfrm>
          <a:prstGeom prst="rect">
            <a:avLst/>
          </a:prstGeom>
        </p:spPr>
      </p:pic>
      <p:pic>
        <p:nvPicPr>
          <p:cNvPr id="525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61">
            <a:alphaModFix amt="100000"/>
            <a:extLst>
              <a:ext uri="{DEBE5FCE-8DB1-45EB-A1BC-3CB78AE14CF2}">
                <asvg:svgBlip xmlns:r="http://schemas.openxmlformats.org/officeDocument/2006/relationships" xmlns:asvg="http://schemas.microsoft.com/office/drawing/2016/SVG/main" r:embed="rId160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6380047" y="3515487"/>
            <a:ext cx="630841" cy="630841"/>
          </a:xfrm>
          <a:prstGeom prst="rect">
            <a:avLst/>
          </a:prstGeom>
        </p:spPr>
      </p:pic>
      <p:sp>
        <p:nvSpPr>
          <p:cNvPr id="52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82675" y="3346418"/>
            <a:ext cx="947738" cy="8382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400" spc="-108" dirty="0">
                <a:solidFill>
                  <a:srgbClr val="FFC13D">
                    <a:alpha val="100000"/>
                  </a:srgbClr>
                </a:solidFill>
                <a:latin typeface="Inter SemiBold" panose="00000700000000000000" pitchFamily="2" charset="0"/>
              </a:rPr>
              <a:t>04</a:t>
            </a:r>
          </a:p>
        </p:txBody>
      </p:sp>
      <p:sp>
        <p:nvSpPr>
          <p:cNvPr id="52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82675" y="4810125"/>
            <a:ext cx="347186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Pathway to Revenue Generation</a:t>
            </a:r>
          </a:p>
        </p:txBody>
      </p:sp>
      <p:sp>
        <p:nvSpPr>
          <p:cNvPr id="53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82675" y="5730526"/>
            <a:ext cx="3471862" cy="21526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Positioned for transformation into a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revenue-generating model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, this initiative aligns with the firm’s innovation goals, showcasing the strategic importance of AI in driving future business value.</a:t>
            </a:r>
          </a:p>
        </p:txBody>
      </p:sp>
      <p:sp>
        <p:nvSpPr>
          <p:cNvPr id="533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Transforming AI &amp; Automation: POC to Value</a:t>
            </a:r>
          </a:p>
        </p:txBody>
      </p:sp>
      <p:sp>
        <p:nvSpPr>
          <p:cNvPr id="535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5240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Leveraging AI to drive business efficiency and innovation in automation processes.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7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65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0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68">
            <a:alphaModFix amt="100000"/>
            <a:extLst>
              <a:ext uri="{A3FBF636-ABB5-4DA1-AF23-26D8A24C90EF}">
                <asvg:svgBlip xmlns:r="http://schemas.openxmlformats.org/officeDocument/2006/relationships" xmlns:asvg="http://schemas.microsoft.com/office/drawing/2016/SVG/main" r:embed="rId167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11849100" y="3048000"/>
            <a:ext cx="5676900" cy="6477000"/>
          </a:xfrm>
          <a:prstGeom prst="rect">
            <a:avLst/>
          </a:prstGeom>
        </p:spPr>
      </p:pic>
      <p:sp>
        <p:nvSpPr>
          <p:cNvPr id="54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348418"/>
            <a:ext cx="5062538" cy="352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800" b="1" spc="-6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Team Transformation</a:t>
            </a:r>
          </a:p>
        </p:txBody>
      </p:sp>
      <p:sp>
        <p:nvSpPr>
          <p:cNvPr id="54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762851"/>
            <a:ext cx="506253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1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Managed and mentored a cross-functional 5-member team, transforming them into a </a:t>
            </a:r>
            <a:r>
              <a:rPr lang="en-US" sz="1650" b="1" spc="-16" dirty="0">
                <a:solidFill>
                  <a:srgbClr val="07071B"/>
                </a:solidFill>
                <a:latin typeface="Inter" panose="00000700000000000000" pitchFamily="2" charset="0"/>
              </a:rPr>
              <a:t>self-sustaining</a:t>
            </a:r>
            <a:r>
              <a:rPr lang="en-US" sz="1650" spc="-16" dirty="0">
                <a:solidFill>
                  <a:srgbClr val="07071B"/>
                </a:solidFill>
                <a:latin typeface="Inter" panose="00000700000000000000" pitchFamily="2" charset="0"/>
              </a:rPr>
              <a:t>, </a:t>
            </a:r>
            <a:r>
              <a:rPr lang="en-US" sz="1650" b="1" spc="-16" dirty="0">
                <a:solidFill>
                  <a:srgbClr val="07071B"/>
                </a:solidFill>
                <a:latin typeface="Inter" panose="00000700000000000000" pitchFamily="2" charset="0"/>
              </a:rPr>
              <a:t>multi-skilled</a:t>
            </a:r>
            <a:r>
              <a:rPr lang="en-US" sz="1650" spc="-16" dirty="0">
                <a:solidFill>
                  <a:srgbClr val="07071B"/>
                </a:solidFill>
                <a:latin typeface="Inter" panose="00000700000000000000" pitchFamily="2" charset="0"/>
              </a:rPr>
              <a:t> unit capable of adapting to various challenges.</a:t>
            </a:r>
          </a:p>
        </p:txBody>
      </p:sp>
      <p:sp>
        <p:nvSpPr>
          <p:cNvPr id="546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408676"/>
            <a:ext cx="5062538" cy="352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800" b="1" spc="-6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Growth Plans</a:t>
            </a:r>
          </a:p>
        </p:txBody>
      </p:sp>
      <p:sp>
        <p:nvSpPr>
          <p:cNvPr id="548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823109"/>
            <a:ext cx="506253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1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Established </a:t>
            </a:r>
            <a:r>
              <a:rPr lang="en-US" sz="1650" b="1" spc="-16" dirty="0">
                <a:solidFill>
                  <a:srgbClr val="07071B"/>
                </a:solidFill>
                <a:latin typeface="Inter" panose="00000700000000000000" pitchFamily="2" charset="0"/>
              </a:rPr>
              <a:t>personalized growth plans</a:t>
            </a:r>
            <a:r>
              <a:rPr lang="en-US" sz="1650" spc="-16" dirty="0">
                <a:solidFill>
                  <a:srgbClr val="07071B"/>
                </a:solidFill>
                <a:latin typeface="Inter" panose="00000700000000000000" pitchFamily="2" charset="0"/>
              </a:rPr>
              <a:t> and business knowledge sessions, ensuring each member could take ownership of multiple modules and stay relevant amidst </a:t>
            </a:r>
            <a:r>
              <a:rPr lang="en-US" sz="1650" b="1" spc="-16" dirty="0">
                <a:solidFill>
                  <a:srgbClr val="07071B"/>
                </a:solidFill>
                <a:latin typeface="Inter" panose="00000700000000000000" pitchFamily="2" charset="0"/>
              </a:rPr>
              <a:t>changing tech landscapes</a:t>
            </a:r>
            <a:r>
              <a:rPr lang="en-US" sz="1650" spc="-16" dirty="0">
                <a:solidFill>
                  <a:srgbClr val="07071B"/>
                </a:solidFill>
                <a:latin typeface="Inter" panose="00000700000000000000" pitchFamily="2" charset="0"/>
              </a:rPr>
              <a:t>.</a:t>
            </a:r>
          </a:p>
        </p:txBody>
      </p:sp>
      <p:sp>
        <p:nvSpPr>
          <p:cNvPr id="55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469029"/>
            <a:ext cx="5062538" cy="352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800" b="1" spc="-6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Leadership Development</a:t>
            </a:r>
          </a:p>
        </p:txBody>
      </p:sp>
      <p:sp>
        <p:nvSpPr>
          <p:cNvPr id="55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883462"/>
            <a:ext cx="506253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1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One team member has progressed to lead on </a:t>
            </a:r>
            <a:r>
              <a:rPr lang="en-US" sz="1650" b="1" spc="-16" dirty="0">
                <a:solidFill>
                  <a:srgbClr val="07071B"/>
                </a:solidFill>
                <a:latin typeface="Inter" panose="00000700000000000000" pitchFamily="2" charset="0"/>
              </a:rPr>
              <a:t>architecture changes</a:t>
            </a:r>
            <a:r>
              <a:rPr lang="en-US" sz="1650" spc="-16" dirty="0">
                <a:solidFill>
                  <a:srgbClr val="07071B"/>
                </a:solidFill>
                <a:latin typeface="Inter" panose="00000700000000000000" pitchFamily="2" charset="0"/>
              </a:rPr>
              <a:t>, showcasing the effectiveness of coaching and empowerment in professional growth.</a:t>
            </a:r>
          </a:p>
        </p:txBody>
      </p:sp>
      <p:sp>
        <p:nvSpPr>
          <p:cNvPr id="554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324600" y="3348418"/>
            <a:ext cx="5062538" cy="352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800" b="1" spc="-6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Continuous Upskilling</a:t>
            </a:r>
          </a:p>
        </p:txBody>
      </p:sp>
      <p:sp>
        <p:nvSpPr>
          <p:cNvPr id="556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324600" y="3762851"/>
            <a:ext cx="506253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1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Drove continuous </a:t>
            </a:r>
            <a:r>
              <a:rPr lang="en-US" sz="1650" b="1" spc="-16" dirty="0">
                <a:solidFill>
                  <a:srgbClr val="07071B"/>
                </a:solidFill>
                <a:latin typeface="Inter" panose="00000700000000000000" pitchFamily="2" charset="0"/>
              </a:rPr>
              <a:t>upskilling</a:t>
            </a:r>
            <a:r>
              <a:rPr lang="en-US" sz="1650" spc="-16" dirty="0">
                <a:solidFill>
                  <a:srgbClr val="07071B"/>
                </a:solidFill>
                <a:latin typeface="Inter" panose="00000700000000000000" pitchFamily="2" charset="0"/>
              </a:rPr>
              <a:t> initiatives on the latest technology and </a:t>
            </a:r>
            <a:r>
              <a:rPr lang="en-US" sz="1650" b="1" spc="-16" dirty="0">
                <a:solidFill>
                  <a:srgbClr val="07071B"/>
                </a:solidFill>
                <a:latin typeface="Inter" panose="00000700000000000000" pitchFamily="2" charset="0"/>
              </a:rPr>
              <a:t>AI trends</a:t>
            </a:r>
            <a:r>
              <a:rPr lang="en-US" sz="1650" spc="-16" dirty="0">
                <a:solidFill>
                  <a:srgbClr val="07071B"/>
                </a:solidFill>
                <a:latin typeface="Inter" panose="00000700000000000000" pitchFamily="2" charset="0"/>
              </a:rPr>
              <a:t>, equipping the team to navigate and thrive in future disruptions.</a:t>
            </a:r>
          </a:p>
        </p:txBody>
      </p:sp>
      <p:sp>
        <p:nvSpPr>
          <p:cNvPr id="558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324600" y="5073491"/>
            <a:ext cx="5062538" cy="352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800" b="1" spc="-6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Recruitment Leadership</a:t>
            </a:r>
          </a:p>
        </p:txBody>
      </p:sp>
      <p:sp>
        <p:nvSpPr>
          <p:cNvPr id="560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324600" y="5487924"/>
            <a:ext cx="506253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1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Played a pivotal role in </a:t>
            </a:r>
            <a:r>
              <a:rPr lang="en-US" sz="1650" b="1" spc="-16" dirty="0">
                <a:solidFill>
                  <a:srgbClr val="07071B"/>
                </a:solidFill>
                <a:latin typeface="Inter" panose="00000700000000000000" pitchFamily="2" charset="0"/>
              </a:rPr>
              <a:t>campus and lateral hiring</a:t>
            </a:r>
            <a:r>
              <a:rPr lang="en-US" sz="1650" spc="-16" dirty="0">
                <a:solidFill>
                  <a:srgbClr val="07071B"/>
                </a:solidFill>
                <a:latin typeface="Inter" panose="00000700000000000000" pitchFamily="2" charset="0"/>
              </a:rPr>
              <a:t>, managing the full recruitment process to ensure a balanced talent mix and smooth onboarding experience.</a:t>
            </a:r>
          </a:p>
        </p:txBody>
      </p:sp>
      <p:sp>
        <p:nvSpPr>
          <p:cNvPr id="562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324600" y="7133749"/>
            <a:ext cx="5062538" cy="352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800" b="1" spc="-6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Feedback Documentation</a:t>
            </a:r>
          </a:p>
        </p:txBody>
      </p:sp>
      <p:sp>
        <p:nvSpPr>
          <p:cNvPr id="564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324600" y="7548182"/>
            <a:ext cx="506253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1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Documented feedback throughout the hiring process to refine our </a:t>
            </a:r>
            <a:r>
              <a:rPr lang="en-US" sz="1650" b="1" spc="-16" dirty="0">
                <a:solidFill>
                  <a:srgbClr val="07071B"/>
                </a:solidFill>
                <a:latin typeface="Inter" panose="00000700000000000000" pitchFamily="2" charset="0"/>
              </a:rPr>
              <a:t>selection criteria</a:t>
            </a:r>
            <a:r>
              <a:rPr lang="en-US" sz="1650" spc="-16" dirty="0">
                <a:solidFill>
                  <a:srgbClr val="07071B"/>
                </a:solidFill>
                <a:latin typeface="Inter" panose="00000700000000000000" pitchFamily="2" charset="0"/>
              </a:rPr>
              <a:t> and improve future recruitment strategies, ensuring the right fit for the team.</a:t>
            </a:r>
          </a:p>
        </p:txBody>
      </p:sp>
      <p:sp>
        <p:nvSpPr>
          <p:cNvPr id="566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1381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Empowering a Future-Ready Team through Mentorship and Skills Development</a:t>
            </a:r>
          </a:p>
        </p:txBody>
      </p:sp>
      <p:sp>
        <p:nvSpPr>
          <p:cNvPr id="568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22098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Building a self-sustaining team prepared for technology disruptions and growth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8.xml><?xml version="1.0" encoding="utf-8"?>
<p:sld xmlns:a16="http://schemas.microsoft.com/office/drawing/2014/main" xmlns:asvg="http://schemas.microsoft.com/office/drawing/2016/SVG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2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73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5">
            <a:alphaModFix amt="100000"/>
            <a:extLst>
              <a:ext uri="{8338CD7B-E052-40D1-8180-184EF26A7F18}">
                <asvg:svgBlip xmlns:r="http://schemas.openxmlformats.org/officeDocument/2006/relationships" xmlns:asvg="http://schemas.microsoft.com/office/drawing/2016/SVG/main" r:embed="rId174"/>
                <a14:useLocalDpi xmlns:a14="http://schemas.microsoft.com/office/drawing/2010/main" val="0"/>
              </a:ext>
            </a:extLst>
          </a:blip>
          <a:srcRect l="0" t="0" r="0" b="0"/>
          <a:stretch/>
        </p:blipFill>
        <p:spPr>
          <a:xfrm>
            <a:off x="4953000" y="2362200"/>
            <a:ext cx="8382000" cy="7162800"/>
          </a:xfrm>
          <a:prstGeom prst="rect">
            <a:avLst/>
          </a:prstGeom>
        </p:spPr>
      </p:pic>
      <p:pic>
        <p:nvPicPr>
          <p:cNvPr id="57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7">
            <a:alphaModFix amt="100000"/>
          </a:blip>
          <a:stretch/>
        </p:blipFill>
        <p:spPr>
          <a:xfrm>
            <a:off x="5841873" y="3841909"/>
            <a:ext cx="609600" cy="609600"/>
          </a:xfrm>
          <a:prstGeom prst="rect">
            <a:avLst/>
          </a:prstGeom>
        </p:spPr>
      </p:pic>
      <p:sp>
        <p:nvSpPr>
          <p:cNvPr id="57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990177" y="3906679"/>
            <a:ext cx="347662" cy="485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520" spc="-50" dirty="0">
                <a:solidFill>
                  <a:srgbClr val="FFFFFF">
                    <a:alpha val="100000"/>
                  </a:srgbClr>
                </a:solidFill>
                <a:latin typeface="Inter SemiBold" panose="00000700000000000000" pitchFamily="2" charset="0"/>
              </a:rPr>
              <a:t>01</a:t>
            </a:r>
          </a:p>
        </p:txBody>
      </p:sp>
      <p:sp>
        <p:nvSpPr>
          <p:cNvPr id="576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4880" y="3189827"/>
            <a:ext cx="4748212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Integrated Copilot enhances project architecture.</a:t>
            </a:r>
          </a:p>
        </p:txBody>
      </p:sp>
      <p:sp>
        <p:nvSpPr>
          <p:cNvPr id="57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4880" y="4033933"/>
            <a:ext cx="4748212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Transformed generic code suggestions into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project-aware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AI helpers, resulting in a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30% boost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in code and deliverable efficiency.</a:t>
            </a:r>
          </a:p>
        </p:txBody>
      </p:sp>
      <p:pic>
        <p:nvPicPr>
          <p:cNvPr id="5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9">
            <a:alphaModFix amt="100000"/>
          </a:blip>
          <a:stretch/>
        </p:blipFill>
        <p:spPr>
          <a:xfrm>
            <a:off x="11825573" y="3843147"/>
            <a:ext cx="609600" cy="609600"/>
          </a:xfrm>
          <a:prstGeom prst="rect">
            <a:avLst/>
          </a:prstGeom>
        </p:spPr>
      </p:pic>
      <p:sp>
        <p:nvSpPr>
          <p:cNvPr id="579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941016" y="3907822"/>
            <a:ext cx="414338" cy="485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520" spc="-50" dirty="0">
                <a:solidFill>
                  <a:srgbClr val="000000">
                    <a:alpha val="100000"/>
                  </a:srgbClr>
                </a:solidFill>
                <a:latin typeface="Inter SemiBold" panose="00000700000000000000" pitchFamily="2" charset="0"/>
              </a:rPr>
              <a:t>02</a:t>
            </a:r>
          </a:p>
        </p:txBody>
      </p:sp>
      <p:sp>
        <p:nvSpPr>
          <p:cNvPr id="58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618053" y="3382994"/>
            <a:ext cx="475773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Technical sessions on AI for coding.</a:t>
            </a:r>
          </a:p>
        </p:txBody>
      </p:sp>
      <p:sp>
        <p:nvSpPr>
          <p:cNvPr id="581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618053" y="3843147"/>
            <a:ext cx="47577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Delivered sessions on leveraging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AI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for faster,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high-quality code generation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, significantly reducing onboarding and delivery timelines.</a:t>
            </a:r>
          </a:p>
        </p:txBody>
      </p:sp>
      <p:pic>
        <p:nvPicPr>
          <p:cNvPr id="5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1">
            <a:alphaModFix amt="100000"/>
          </a:blip>
          <a:stretch/>
        </p:blipFill>
        <p:spPr>
          <a:xfrm>
            <a:off x="5841873" y="7423309"/>
            <a:ext cx="609600" cy="609600"/>
          </a:xfrm>
          <a:prstGeom prst="rect">
            <a:avLst/>
          </a:prstGeom>
        </p:spPr>
      </p:pic>
      <p:sp>
        <p:nvSpPr>
          <p:cNvPr id="583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952934" y="7488079"/>
            <a:ext cx="423862" cy="485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520" spc="-50" dirty="0">
                <a:solidFill>
                  <a:srgbClr val="000000">
                    <a:alpha val="100000"/>
                  </a:srgbClr>
                </a:solidFill>
                <a:latin typeface="Inter SemiBold" panose="00000700000000000000" pitchFamily="2" charset="0"/>
              </a:rPr>
              <a:t>03</a:t>
            </a:r>
          </a:p>
        </p:txBody>
      </p:sp>
      <p:sp>
        <p:nvSpPr>
          <p:cNvPr id="584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4880" y="6784848"/>
            <a:ext cx="474821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Support for new campus hires.</a:t>
            </a:r>
          </a:p>
        </p:txBody>
      </p:sp>
      <p:sp>
        <p:nvSpPr>
          <p:cNvPr id="585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4880" y="7245096"/>
            <a:ext cx="4748212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Proactively set up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technical and project training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, leading to faster ramp-up times and higher retention rates among new campus hires.</a:t>
            </a:r>
          </a:p>
        </p:txBody>
      </p:sp>
      <p:pic>
        <p:nvPicPr>
          <p:cNvPr id="5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3">
            <a:alphaModFix amt="100000"/>
          </a:blip>
          <a:stretch/>
        </p:blipFill>
        <p:spPr>
          <a:xfrm>
            <a:off x="11824430" y="7423309"/>
            <a:ext cx="609600" cy="609600"/>
          </a:xfrm>
          <a:prstGeom prst="rect">
            <a:avLst/>
          </a:prstGeom>
        </p:spPr>
      </p:pic>
      <p:sp>
        <p:nvSpPr>
          <p:cNvPr id="58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930444" y="7488079"/>
            <a:ext cx="433388" cy="485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520" spc="-50" dirty="0">
                <a:solidFill>
                  <a:srgbClr val="000000">
                    <a:alpha val="100000"/>
                  </a:srgbClr>
                </a:solidFill>
                <a:latin typeface="Inter SemiBold" panose="00000700000000000000" pitchFamily="2" charset="0"/>
              </a:rPr>
              <a:t>04</a:t>
            </a:r>
          </a:p>
        </p:txBody>
      </p:sp>
      <p:sp>
        <p:nvSpPr>
          <p:cNvPr id="58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616815" y="6784848"/>
            <a:ext cx="475773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00" b="1" spc="-74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AI integration for NEO onboarding.</a:t>
            </a:r>
          </a:p>
        </p:txBody>
      </p:sp>
      <p:sp>
        <p:nvSpPr>
          <p:cNvPr id="58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616815" y="7245096"/>
            <a:ext cx="475773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Actively contributed to expanding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AI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 integration for NEO onboarding, enhancing the process with intelligent Q&amp;A features for all hires.</a:t>
            </a:r>
          </a:p>
        </p:txBody>
      </p:sp>
      <p:sp>
        <p:nvSpPr>
          <p:cNvPr id="590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Driving Innovation with AI and Automation in Project Management</a:t>
            </a:r>
          </a:p>
        </p:txBody>
      </p:sp>
      <p:sp>
        <p:nvSpPr>
          <p:cNvPr id="592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5240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Leveraging AI to enhance efficiency and streamline onboarding processes in technology projects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7">
            <a:alphaModFix amt="100000"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9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9">
            <a:alphaModFix amt="100000"/>
          </a:blip>
          <a:stretch/>
        </p:blipFill>
        <p:spPr>
          <a:xfrm>
            <a:off x="0" y="6324600"/>
            <a:ext cx="4572000" cy="3962400"/>
          </a:xfrm>
          <a:prstGeom prst="rect">
            <a:avLst/>
          </a:prstGeom>
        </p:spPr>
      </p:pic>
      <p:sp>
        <p:nvSpPr>
          <p:cNvPr id="599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73380" y="7182612"/>
            <a:ext cx="3862388" cy="2257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300" b="1" spc="-116" dirty="0">
                <a:solidFill>
                  <a:srgbClr val="FFFFFF">
                    <a:alpha val="100000"/>
                  </a:srgbClr>
                </a:solidFill>
                <a:latin typeface="Inter Medium" panose="00000700000000000000" pitchFamily="2" charset="0"/>
              </a:rPr>
              <a:t>AMP 2.0 UI Framework</a:t>
            </a:r>
            <a:r>
              <a:rPr lang="en-US" sz="3300" spc="-116" dirty="0">
                <a:solidFill>
                  <a:srgbClr val="FFFFFF"/>
                </a:solidFill>
                <a:latin typeface="Inter Medium" panose="00000700000000000000" pitchFamily="2" charset="0"/>
              </a:rPr>
              <a:t> accelerates development.</a:t>
            </a:r>
          </a:p>
        </p:txBody>
      </p:sp>
      <p:sp>
        <p:nvSpPr>
          <p:cNvPr id="601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73380" y="3630263"/>
            <a:ext cx="38623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Significantly reduced development time across </a:t>
            </a:r>
            <a:r>
              <a:rPr lang="en-US" sz="1800" b="1" spc="-18" dirty="0">
                <a:solidFill>
                  <a:srgbClr val="07071B"/>
                </a:solidFill>
                <a:latin typeface="Inter" panose="00000700000000000000" pitchFamily="2" charset="0"/>
              </a:rPr>
              <a:t>30+ screens</a:t>
            </a:r>
            <a:r>
              <a:rPr lang="en-US" sz="1800" spc="-18" dirty="0">
                <a:solidFill>
                  <a:srgbClr val="07071B"/>
                </a:solidFill>
                <a:latin typeface="Inter" panose="00000700000000000000" pitchFamily="2" charset="0"/>
              </a:rPr>
              <a:t>, facilitating seamless upgrades without production incidents.</a:t>
            </a:r>
          </a:p>
        </p:txBody>
      </p:sp>
      <p:pic>
        <p:nvPicPr>
          <p:cNvPr id="6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91">
            <a:alphaModFix amt="100000"/>
          </a:blip>
          <a:stretch/>
        </p:blipFill>
        <p:spPr>
          <a:xfrm>
            <a:off x="4572000" y="2362200"/>
            <a:ext cx="4572000" cy="3962400"/>
          </a:xfrm>
          <a:prstGeom prst="rect">
            <a:avLst/>
          </a:prstGeom>
        </p:spPr>
      </p:pic>
      <p:sp>
        <p:nvSpPr>
          <p:cNvPr id="605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945380" y="3220212"/>
            <a:ext cx="3862388" cy="2257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300" b="1" spc="-116" dirty="0">
                <a:solidFill>
                  <a:srgbClr val="000000">
                    <a:alpha val="100000"/>
                  </a:srgbClr>
                </a:solidFill>
                <a:latin typeface="Inter Medium" panose="00000700000000000000" pitchFamily="2" charset="0"/>
              </a:rPr>
              <a:t>AI-powered NEO Onboarding</a:t>
            </a:r>
            <a:r>
              <a:rPr lang="en-US" sz="3300" spc="-116" dirty="0">
                <a:solidFill>
                  <a:srgbClr val="000000"/>
                </a:solidFill>
                <a:latin typeface="Inter Medium" panose="00000700000000000000" pitchFamily="2" charset="0"/>
              </a:rPr>
              <a:t> revolutionizes processes.</a:t>
            </a:r>
          </a:p>
        </p:txBody>
      </p:sp>
      <p:sp>
        <p:nvSpPr>
          <p:cNvPr id="607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945380" y="7592663"/>
            <a:ext cx="38623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Served as the core solution designer for intelligent onboarding features, now being adopted for broader applications across the organization.</a:t>
            </a:r>
          </a:p>
        </p:txBody>
      </p:sp>
      <p:pic>
        <p:nvPicPr>
          <p:cNvPr id="6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93">
            <a:alphaModFix amt="100000"/>
          </a:blip>
          <a:stretch/>
        </p:blipFill>
        <p:spPr>
          <a:xfrm>
            <a:off x="9144000" y="6324600"/>
            <a:ext cx="4572000" cy="3962400"/>
          </a:xfrm>
          <a:prstGeom prst="rect">
            <a:avLst/>
          </a:prstGeom>
        </p:spPr>
      </p:pic>
      <p:sp>
        <p:nvSpPr>
          <p:cNvPr id="6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17380" y="7182612"/>
            <a:ext cx="3862388" cy="2257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300" b="1" spc="-116" dirty="0">
                <a:solidFill>
                  <a:srgbClr val="000000">
                    <a:alpha val="100000"/>
                  </a:srgbClr>
                </a:solidFill>
                <a:latin typeface="Inter Medium" panose="00000700000000000000" pitchFamily="2" charset="0"/>
              </a:rPr>
              <a:t>PowerApps Automation</a:t>
            </a:r>
            <a:r>
              <a:rPr lang="en-US" sz="3300" spc="-116" dirty="0">
                <a:solidFill>
                  <a:srgbClr val="000000"/>
                </a:solidFill>
                <a:latin typeface="Inter Medium" panose="00000700000000000000" pitchFamily="2" charset="0"/>
              </a:rPr>
              <a:t> enhances HR data flow.</a:t>
            </a:r>
          </a:p>
        </p:txBody>
      </p:sp>
      <p:sp>
        <p:nvSpPr>
          <p:cNvPr id="61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17380" y="3630263"/>
            <a:ext cx="38623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Leading the initiative to automate hiring feedback management, resulting in improved analytics and streamlined HR processes.</a:t>
            </a:r>
          </a:p>
        </p:txBody>
      </p:sp>
      <p:pic>
        <p:nvPicPr>
          <p:cNvPr id="6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95">
            <a:alphaModFix amt="100000"/>
          </a:blip>
          <a:stretch/>
        </p:blipFill>
        <p:spPr>
          <a:xfrm>
            <a:off x="13716000" y="2362200"/>
            <a:ext cx="4572000" cy="3962400"/>
          </a:xfrm>
          <a:prstGeom prst="rect">
            <a:avLst/>
          </a:prstGeom>
        </p:spPr>
      </p:pic>
      <p:sp>
        <p:nvSpPr>
          <p:cNvPr id="617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89380" y="3501009"/>
            <a:ext cx="3862388" cy="16954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300" b="1" spc="-116" dirty="0">
                <a:solidFill>
                  <a:srgbClr val="000000">
                    <a:alpha val="100000"/>
                  </a:srgbClr>
                </a:solidFill>
                <a:latin typeface="Inter Medium" panose="00000700000000000000" pitchFamily="2" charset="0"/>
              </a:rPr>
              <a:t>Stakeholder Engagement</a:t>
            </a:r>
            <a:r>
              <a:rPr lang="en-US" sz="3300" spc="-116" dirty="0">
                <a:solidFill>
                  <a:srgbClr val="000000"/>
                </a:solidFill>
                <a:latin typeface="Inter Medium" panose="00000700000000000000" pitchFamily="2" charset="0"/>
              </a:rPr>
              <a:t> ensures project alignment.</a:t>
            </a:r>
          </a:p>
        </p:txBody>
      </p:sp>
      <p:sp>
        <p:nvSpPr>
          <p:cNvPr id="61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89380" y="7592663"/>
            <a:ext cx="386238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18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Collaborated effectively across business and tech teams to align project goals, achieving recognition from both clients and leadership.</a:t>
            </a:r>
          </a:p>
        </p:txBody>
      </p:sp>
      <p:sp>
        <p:nvSpPr>
          <p:cNvPr id="621" name="Title 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-147" dirty="0">
                <a:solidFill>
                  <a:srgbClr val="204ECF">
                    <a:alpha val="100000"/>
                  </a:srgbClr>
                </a:solidFill>
                <a:latin typeface="Inter Medium" panose="00000700000000000000" pitchFamily="2" charset="0"/>
              </a:rPr>
              <a:t>Driving Innovation Through Strategic Initiatives at KPMG</a:t>
            </a:r>
          </a:p>
        </p:txBody>
      </p:sp>
      <p:sp>
        <p:nvSpPr>
          <p:cNvPr id="623" name="SubTitl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5240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18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Exploring impactful projects that enhance efficiency and stakeholder collaboration across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title>Exporter Version: 2.5.6.0, docId: 20547985, orderId: 9308695</dc:title>
  <dc:creator>Presentations.AI Exporter</dc:creator>
  <lastModifiedBy>Presentations.AI Exporter</lastModifiedBy>
  <revision>1</revision>
  <dcterms:created xsi:type="dcterms:W3CDTF">2025-08-04T11:35:03.0000000Z</dcterms:created>
  <dcterms:modified xsi:type="dcterms:W3CDTF">2025-08-04T11:35:03.0000000Z</dcterms:modified>
</coreProperties>
</file>